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77" r:id="rId2"/>
    <p:sldId id="324" r:id="rId3"/>
    <p:sldId id="258" r:id="rId4"/>
    <p:sldId id="280" r:id="rId5"/>
    <p:sldId id="326" r:id="rId6"/>
    <p:sldId id="325" r:id="rId7"/>
    <p:sldId id="328" r:id="rId8"/>
    <p:sldId id="327" r:id="rId9"/>
    <p:sldId id="259" r:id="rId10"/>
    <p:sldId id="330" r:id="rId11"/>
    <p:sldId id="329" r:id="rId12"/>
    <p:sldId id="260" r:id="rId13"/>
    <p:sldId id="303" r:id="rId14"/>
    <p:sldId id="304" r:id="rId15"/>
    <p:sldId id="334" r:id="rId16"/>
    <p:sldId id="335" r:id="rId17"/>
    <p:sldId id="305" r:id="rId18"/>
    <p:sldId id="306" r:id="rId19"/>
    <p:sldId id="307" r:id="rId20"/>
    <p:sldId id="308" r:id="rId21"/>
    <p:sldId id="309" r:id="rId22"/>
    <p:sldId id="310" r:id="rId23"/>
    <p:sldId id="311" r:id="rId24"/>
    <p:sldId id="312" r:id="rId25"/>
    <p:sldId id="313" r:id="rId26"/>
    <p:sldId id="322" r:id="rId27"/>
    <p:sldId id="314" r:id="rId28"/>
    <p:sldId id="323" r:id="rId29"/>
    <p:sldId id="315" r:id="rId30"/>
    <p:sldId id="302" r:id="rId31"/>
    <p:sldId id="332" r:id="rId32"/>
    <p:sldId id="333" r:id="rId33"/>
    <p:sldId id="299" r:id="rId34"/>
    <p:sldId id="301" r:id="rId35"/>
    <p:sldId id="32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91" autoAdjust="0"/>
  </p:normalViewPr>
  <p:slideViewPr>
    <p:cSldViewPr>
      <p:cViewPr varScale="1">
        <p:scale>
          <a:sx n="55" d="100"/>
          <a:sy n="55" d="100"/>
        </p:scale>
        <p:origin x="183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34996-F01E-4F86-AB3F-BB6A3009514A}" type="datetimeFigureOut">
              <a:rPr lang="x-none" smtClean="0"/>
              <a:pPr/>
              <a:t>22.11.2022.</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C7F5E-1CD7-416D-9587-6660F692FC28}" type="slidenum">
              <a:rPr lang="x-none" smtClean="0"/>
              <a:pPr/>
              <a:t>‹#›</a:t>
            </a:fld>
            <a:endParaRPr lang="x-none"/>
          </a:p>
        </p:txBody>
      </p:sp>
    </p:spTree>
    <p:extLst>
      <p:ext uri="{BB962C8B-B14F-4D97-AF65-F5344CB8AC3E}">
        <p14:creationId xmlns:p14="http://schemas.microsoft.com/office/powerpoint/2010/main" val="124578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BFC7F5E-1CD7-416D-9587-6660F692FC28}" type="slidenum">
              <a:rPr lang="x-none" smtClean="0"/>
              <a:pPr/>
              <a:t>10</a:t>
            </a:fld>
            <a:endParaRPr lang="x-none"/>
          </a:p>
        </p:txBody>
      </p:sp>
    </p:spTree>
    <p:extLst>
      <p:ext uri="{BB962C8B-B14F-4D97-AF65-F5344CB8AC3E}">
        <p14:creationId xmlns:p14="http://schemas.microsoft.com/office/powerpoint/2010/main" val="65151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0EE936E2-5B58-479B-A228-FA13CD9A08BB}" type="slidenum">
              <a:rPr lang="x-none" smtClean="0"/>
              <a:pPr/>
              <a:t>14</a:t>
            </a:fld>
            <a:endParaRPr lang="x-none"/>
          </a:p>
        </p:txBody>
      </p:sp>
    </p:spTree>
    <p:extLst>
      <p:ext uri="{BB962C8B-B14F-4D97-AF65-F5344CB8AC3E}">
        <p14:creationId xmlns:p14="http://schemas.microsoft.com/office/powerpoint/2010/main" val="215829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3B45C2C1-61C2-4A29-ABC8-EC9C7F51D1B0}" type="datetimeFigureOut">
              <a:rPr lang="en-US"/>
              <a:pPr>
                <a:defRPr/>
              </a:pPr>
              <a:t>22-Nov-22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4069B19-05EA-49B9-BBE6-D5BF63964AAA}" type="slidenum">
              <a:rPr lang="en-US"/>
              <a:pPr>
                <a:defRPr/>
              </a:pPr>
              <a:t>‹#›</a:t>
            </a:fld>
            <a:endParaRPr lang="en-US"/>
          </a:p>
        </p:txBody>
      </p:sp>
    </p:spTree>
    <p:extLst>
      <p:ext uri="{BB962C8B-B14F-4D97-AF65-F5344CB8AC3E}">
        <p14:creationId xmlns:p14="http://schemas.microsoft.com/office/powerpoint/2010/main" val="4738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018AE69-5971-49DB-8E84-87625CFB0758}" type="datetimeFigureOut">
              <a:rPr lang="en-US"/>
              <a:pPr>
                <a:defRPr/>
              </a:pPr>
              <a:t>22-Nov-22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62799E-7A8F-4F1A-A008-81F404D4F463}" type="slidenum">
              <a:rPr lang="en-US"/>
              <a:pPr>
                <a:defRPr/>
              </a:pPr>
              <a:t>‹#›</a:t>
            </a:fld>
            <a:endParaRPr lang="en-US"/>
          </a:p>
        </p:txBody>
      </p:sp>
    </p:spTree>
    <p:extLst>
      <p:ext uri="{BB962C8B-B14F-4D97-AF65-F5344CB8AC3E}">
        <p14:creationId xmlns:p14="http://schemas.microsoft.com/office/powerpoint/2010/main" val="14116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ED39AA6-6D8E-4311-A414-4D832CF7FD8D}" type="datetimeFigureOut">
              <a:rPr lang="en-US"/>
              <a:pPr>
                <a:defRPr/>
              </a:pPr>
              <a:t>22-Nov-22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F55335E-58B9-473F-8672-501C8869B8C8}" type="slidenum">
              <a:rPr lang="en-US"/>
              <a:pPr>
                <a:defRPr/>
              </a:pPr>
              <a:t>‹#›</a:t>
            </a:fld>
            <a:endParaRPr lang="en-US"/>
          </a:p>
        </p:txBody>
      </p:sp>
    </p:spTree>
    <p:extLst>
      <p:ext uri="{BB962C8B-B14F-4D97-AF65-F5344CB8AC3E}">
        <p14:creationId xmlns:p14="http://schemas.microsoft.com/office/powerpoint/2010/main" val="428348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5CB7825-895B-42E7-8608-02060013EBA6}" type="datetimeFigureOut">
              <a:rPr lang="en-US"/>
              <a:pPr>
                <a:defRPr/>
              </a:pPr>
              <a:t>22-Nov-22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E63E4CF-0B60-4F8F-90D4-443F0B927A8C}" type="slidenum">
              <a:rPr lang="en-US"/>
              <a:pPr>
                <a:defRPr/>
              </a:pPr>
              <a:t>‹#›</a:t>
            </a:fld>
            <a:endParaRPr lang="en-US"/>
          </a:p>
        </p:txBody>
      </p:sp>
    </p:spTree>
    <p:extLst>
      <p:ext uri="{BB962C8B-B14F-4D97-AF65-F5344CB8AC3E}">
        <p14:creationId xmlns:p14="http://schemas.microsoft.com/office/powerpoint/2010/main" val="290040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6665D22D-DBD3-4BAA-AC09-A6080B47E5EF}" type="datetimeFigureOut">
              <a:rPr lang="en-US"/>
              <a:pPr>
                <a:defRPr/>
              </a:pPr>
              <a:t>22-Nov-22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C57F4E-5F98-4956-8809-0C6A0C7E1FB7}" type="slidenum">
              <a:rPr lang="en-US"/>
              <a:pPr>
                <a:defRPr/>
              </a:pPr>
              <a:t>‹#›</a:t>
            </a:fld>
            <a:endParaRPr lang="en-US"/>
          </a:p>
        </p:txBody>
      </p:sp>
    </p:spTree>
    <p:extLst>
      <p:ext uri="{BB962C8B-B14F-4D97-AF65-F5344CB8AC3E}">
        <p14:creationId xmlns:p14="http://schemas.microsoft.com/office/powerpoint/2010/main" val="343034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5201214-F247-475F-AB74-8CF88DBD1372}" type="datetimeFigureOut">
              <a:rPr lang="en-US"/>
              <a:pPr>
                <a:defRPr/>
              </a:pPr>
              <a:t>22-Nov-22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6D08EEC-867F-4056-9CF0-33874B17201D}" type="slidenum">
              <a:rPr lang="en-US"/>
              <a:pPr>
                <a:defRPr/>
              </a:pPr>
              <a:t>‹#›</a:t>
            </a:fld>
            <a:endParaRPr lang="en-US"/>
          </a:p>
        </p:txBody>
      </p:sp>
    </p:spTree>
    <p:extLst>
      <p:ext uri="{BB962C8B-B14F-4D97-AF65-F5344CB8AC3E}">
        <p14:creationId xmlns:p14="http://schemas.microsoft.com/office/powerpoint/2010/main" val="397781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2E31696F-FD4D-47B0-B172-DA77E6CE7483}" type="datetimeFigureOut">
              <a:rPr lang="en-US"/>
              <a:pPr>
                <a:defRPr/>
              </a:pPr>
              <a:t>22-Nov-22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76196E6-DEA1-4F70-BDED-DFE9F55896D5}" type="slidenum">
              <a:rPr lang="en-US"/>
              <a:pPr>
                <a:defRPr/>
              </a:pPr>
              <a:t>‹#›</a:t>
            </a:fld>
            <a:endParaRPr lang="en-US"/>
          </a:p>
        </p:txBody>
      </p:sp>
    </p:spTree>
    <p:extLst>
      <p:ext uri="{BB962C8B-B14F-4D97-AF65-F5344CB8AC3E}">
        <p14:creationId xmlns:p14="http://schemas.microsoft.com/office/powerpoint/2010/main" val="93934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0E25087-575B-4FDB-971C-44E7D142E177}" type="datetimeFigureOut">
              <a:rPr lang="en-US"/>
              <a:pPr>
                <a:defRPr/>
              </a:pPr>
              <a:t>22-Nov-22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FC72319-8824-4CCD-9491-8459D8C480B0}" type="slidenum">
              <a:rPr lang="en-US"/>
              <a:pPr>
                <a:defRPr/>
              </a:pPr>
              <a:t>‹#›</a:t>
            </a:fld>
            <a:endParaRPr lang="en-US"/>
          </a:p>
        </p:txBody>
      </p:sp>
    </p:spTree>
    <p:extLst>
      <p:ext uri="{BB962C8B-B14F-4D97-AF65-F5344CB8AC3E}">
        <p14:creationId xmlns:p14="http://schemas.microsoft.com/office/powerpoint/2010/main" val="1329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10AB0E1-4748-46EA-910D-89E1DEC7F504}" type="datetimeFigureOut">
              <a:rPr lang="en-US"/>
              <a:pPr>
                <a:defRPr/>
              </a:pPr>
              <a:t>22-Nov-22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AC8F69B-E6D5-470D-A42C-6C23485D3834}" type="slidenum">
              <a:rPr lang="en-US"/>
              <a:pPr>
                <a:defRPr/>
              </a:pPr>
              <a:t>‹#›</a:t>
            </a:fld>
            <a:endParaRPr lang="en-US"/>
          </a:p>
        </p:txBody>
      </p:sp>
    </p:spTree>
    <p:extLst>
      <p:ext uri="{BB962C8B-B14F-4D97-AF65-F5344CB8AC3E}">
        <p14:creationId xmlns:p14="http://schemas.microsoft.com/office/powerpoint/2010/main" val="18403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32BAF54-0C7F-4F04-B198-228D3EA0E532}" type="datetimeFigureOut">
              <a:rPr lang="en-US"/>
              <a:pPr>
                <a:defRPr/>
              </a:pPr>
              <a:t>22-Nov-22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B38949F-CF49-48EF-BA74-A4A7F0D0203E}" type="slidenum">
              <a:rPr lang="en-US"/>
              <a:pPr>
                <a:defRPr/>
              </a:pPr>
              <a:t>‹#›</a:t>
            </a:fld>
            <a:endParaRPr lang="en-US"/>
          </a:p>
        </p:txBody>
      </p:sp>
    </p:spTree>
    <p:extLst>
      <p:ext uri="{BB962C8B-B14F-4D97-AF65-F5344CB8AC3E}">
        <p14:creationId xmlns:p14="http://schemas.microsoft.com/office/powerpoint/2010/main" val="96351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FA96BDF-7526-4A60-9861-F114DD177D68}" type="datetimeFigureOut">
              <a:rPr lang="en-US"/>
              <a:pPr>
                <a:defRPr/>
              </a:pPr>
              <a:t>22-Nov-22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306C867-81A9-447A-92E4-13C7360E4A20}" type="slidenum">
              <a:rPr lang="en-US"/>
              <a:pPr>
                <a:defRPr/>
              </a:pPr>
              <a:t>‹#›</a:t>
            </a:fld>
            <a:endParaRPr lang="en-US"/>
          </a:p>
        </p:txBody>
      </p:sp>
    </p:spTree>
    <p:extLst>
      <p:ext uri="{BB962C8B-B14F-4D97-AF65-F5344CB8AC3E}">
        <p14:creationId xmlns:p14="http://schemas.microsoft.com/office/powerpoint/2010/main" val="342121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19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819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4E30F7C-A1B7-4C52-97FE-FAEB46201C71}" type="datetimeFigureOut">
              <a:rPr lang="en-US"/>
              <a:pPr>
                <a:defRPr/>
              </a:pPr>
              <a:t>22-Nov-22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DC39F26-CEC9-4339-8EA6-BEC09AF73C36}" type="slidenum">
              <a:rPr lang="en-US"/>
              <a:pPr>
                <a:defRPr/>
              </a:pPr>
              <a:t>‹#›</a:t>
            </a:fld>
            <a:endParaRPr lang="en-US"/>
          </a:p>
        </p:txBody>
      </p:sp>
      <p:grpSp>
        <p:nvGrpSpPr>
          <p:cNvPr id="8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9" r:id="rId9"/>
    <p:sldLayoutId id="2147483957" r:id="rId10"/>
    <p:sldLayoutId id="214748395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Title 1"/>
          <p:cNvSpPr>
            <a:spLocks noGrp="1"/>
          </p:cNvSpPr>
          <p:nvPr>
            <p:ph type="ctrTitle"/>
          </p:nvPr>
        </p:nvSpPr>
        <p:spPr>
          <a:xfrm>
            <a:off x="609600" y="2667000"/>
            <a:ext cx="7851648" cy="3048000"/>
          </a:xfrm>
          <a:ln>
            <a:miter lim="800000"/>
            <a:headEnd/>
            <a:tailEnd/>
          </a:ln>
        </p:spPr>
        <p:txBody>
          <a:bodyPr>
            <a:normAutofit/>
          </a:bodyPr>
          <a:lstStyle/>
          <a:p>
            <a:pPr algn="ctr">
              <a:defRPr/>
            </a:pPr>
            <a:r>
              <a:rPr lang="x-none" sz="6000" dirty="0">
                <a:solidFill>
                  <a:schemeClr val="bg1"/>
                </a:solidFill>
                <a:effectLst>
                  <a:outerShdw blurRad="38100" dist="38100" dir="2700000" algn="tl">
                    <a:srgbClr val="C0C0C0"/>
                  </a:outerShdw>
                </a:effectLst>
              </a:rPr>
              <a:t>ANTROPOMETRIJSKE I BIOMEHANIČKE  METODE ISTRAŽIVANjA</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66700" y="990600"/>
            <a:ext cx="8610600" cy="5562600"/>
          </a:xfrm>
        </p:spPr>
        <p:txBody>
          <a:bodyPr>
            <a:normAutofit fontScale="92500"/>
          </a:bodyPr>
          <a:lstStyle/>
          <a:p>
            <a:endParaRPr lang="sr-Latn-RS" sz="2400" dirty="0"/>
          </a:p>
          <a:p>
            <a:r>
              <a:rPr lang="en-US" sz="2800" dirty="0" err="1"/>
              <a:t>Postoje</a:t>
            </a:r>
            <a:r>
              <a:rPr lang="en-US" sz="2800" dirty="0"/>
              <a:t> 2 </a:t>
            </a:r>
            <a:r>
              <a:rPr lang="en-US" sz="2800" dirty="0" err="1"/>
              <a:t>tipa</a:t>
            </a:r>
            <a:r>
              <a:rPr lang="en-US" sz="2800" dirty="0"/>
              <a:t> </a:t>
            </a:r>
            <a:r>
              <a:rPr lang="en-US" sz="2800" dirty="0" err="1"/>
              <a:t>antropometrijskih</a:t>
            </a:r>
            <a:r>
              <a:rPr lang="en-US" sz="2800" dirty="0"/>
              <a:t> </a:t>
            </a:r>
            <a:r>
              <a:rPr lang="en-US" sz="2800" dirty="0" err="1"/>
              <a:t>merenja</a:t>
            </a:r>
            <a:r>
              <a:rPr lang="en-US" sz="2800" dirty="0"/>
              <a:t> </a:t>
            </a:r>
            <a:r>
              <a:rPr lang="en-US" sz="2800" dirty="0" err="1"/>
              <a:t>prema</a:t>
            </a:r>
            <a:r>
              <a:rPr lang="en-US" sz="2800" dirty="0"/>
              <a:t> </a:t>
            </a:r>
            <a:r>
              <a:rPr lang="en-US" sz="2800" dirty="0" err="1"/>
              <a:t>kojima</a:t>
            </a:r>
            <a:r>
              <a:rPr lang="en-US" sz="2800" dirty="0"/>
              <a:t> se </a:t>
            </a:r>
            <a:r>
              <a:rPr lang="en-US" sz="2800" dirty="0" err="1"/>
              <a:t>antropometrija</a:t>
            </a:r>
            <a:r>
              <a:rPr lang="en-US" sz="2800" dirty="0"/>
              <a:t> deli </a:t>
            </a:r>
            <a:r>
              <a:rPr lang="en-US" sz="2800" dirty="0" err="1"/>
              <a:t>na</a:t>
            </a:r>
            <a:r>
              <a:rPr lang="en-US" sz="2800" dirty="0"/>
              <a:t>:</a:t>
            </a:r>
            <a:endParaRPr lang="x-none" sz="2800" dirty="0"/>
          </a:p>
          <a:p>
            <a:pPr lvl="1"/>
            <a:r>
              <a:rPr lang="en-US" sz="2800" b="1" dirty="0" err="1"/>
              <a:t>Statičku</a:t>
            </a:r>
            <a:r>
              <a:rPr lang="en-US" sz="2800" b="1" dirty="0"/>
              <a:t> (</a:t>
            </a:r>
            <a:r>
              <a:rPr lang="en-US" sz="2800" b="1" dirty="0" err="1"/>
              <a:t>strukturalnu</a:t>
            </a:r>
            <a:r>
              <a:rPr lang="en-US" sz="2800" b="1" dirty="0"/>
              <a:t>) </a:t>
            </a:r>
            <a:r>
              <a:rPr lang="en-US" sz="2800" b="1" dirty="0" err="1"/>
              <a:t>antropometriju</a:t>
            </a:r>
            <a:r>
              <a:rPr lang="x-none" sz="2800" b="1" dirty="0"/>
              <a:t>,</a:t>
            </a:r>
            <a:r>
              <a:rPr lang="sr-Latn-RS" sz="2800" dirty="0"/>
              <a:t> koja se bavi merenjem čovekovih kvantivativnih karakteristika snimajući telo u stanju mirovanja. Ovi podaci su upotrebljivi ukoliko proučavamo prostor u kome je čovek miran ili se neznatno pokreće, i </a:t>
            </a:r>
            <a:endParaRPr lang="x-none" sz="2800" dirty="0"/>
          </a:p>
          <a:p>
            <a:pPr lvl="1"/>
            <a:r>
              <a:rPr lang="en-US" sz="2800" b="1" dirty="0" err="1"/>
              <a:t>Dinamičku</a:t>
            </a:r>
            <a:r>
              <a:rPr lang="en-US" sz="2800" b="1" dirty="0"/>
              <a:t> (</a:t>
            </a:r>
            <a:r>
              <a:rPr lang="en-US" sz="2800" b="1" dirty="0" err="1"/>
              <a:t>funkcionalnu</a:t>
            </a:r>
            <a:r>
              <a:rPr lang="en-US" sz="2800" b="1" dirty="0"/>
              <a:t>) </a:t>
            </a:r>
            <a:r>
              <a:rPr lang="en-US" sz="2800" b="1" dirty="0" err="1"/>
              <a:t>antropometriju</a:t>
            </a:r>
            <a:r>
              <a:rPr lang="sr-Latn-RS" sz="2800" b="1" dirty="0"/>
              <a:t>, </a:t>
            </a:r>
            <a:r>
              <a:rPr lang="sr-Latn-RS" sz="2800" dirty="0"/>
              <a:t>koja istražuje ljudsko telo u pokretu, pri obavljanju neke aktivnosti. Predmet istraživanja dinamičke antropometrije su dimenzije tela u pokretu, uglovi međusobno korespondirajućih delova tela, granice dohvata i sl. </a:t>
            </a:r>
            <a:endParaRPr lang="x-none" sz="2800" dirty="0"/>
          </a:p>
        </p:txBody>
      </p:sp>
    </p:spTree>
    <p:extLst>
      <p:ext uri="{BB962C8B-B14F-4D97-AF65-F5344CB8AC3E}">
        <p14:creationId xmlns:p14="http://schemas.microsoft.com/office/powerpoint/2010/main" val="162031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66700" y="1295400"/>
            <a:ext cx="8610600" cy="5562600"/>
          </a:xfrm>
        </p:spPr>
        <p:txBody>
          <a:bodyPr>
            <a:normAutofit fontScale="92500"/>
          </a:bodyPr>
          <a:lstStyle/>
          <a:p>
            <a:r>
              <a:rPr lang="en-US" sz="2800" dirty="0" err="1"/>
              <a:t>Dve</a:t>
            </a:r>
            <a:r>
              <a:rPr lang="en-US" sz="2800" dirty="0"/>
              <a:t> </a:t>
            </a:r>
            <a:r>
              <a:rPr lang="en-US" sz="2800" dirty="0" err="1"/>
              <a:t>najpoznatije</a:t>
            </a:r>
            <a:r>
              <a:rPr lang="en-US" sz="2800" dirty="0"/>
              <a:t> </a:t>
            </a:r>
            <a:r>
              <a:rPr lang="en-US" sz="2800" dirty="0" err="1"/>
              <a:t>liste</a:t>
            </a:r>
            <a:r>
              <a:rPr lang="en-US" sz="2800" dirty="0"/>
              <a:t> </a:t>
            </a:r>
            <a:r>
              <a:rPr lang="en-US" sz="2800" dirty="0" err="1"/>
              <a:t>antropometrijskih</a:t>
            </a:r>
            <a:r>
              <a:rPr lang="en-US" sz="2800" dirty="0"/>
              <a:t> </a:t>
            </a:r>
            <a:r>
              <a:rPr lang="en-US" sz="2800" dirty="0" err="1"/>
              <a:t>merenja</a:t>
            </a:r>
            <a:r>
              <a:rPr lang="en-US" sz="2800" dirty="0"/>
              <a:t> </a:t>
            </a:r>
            <a:r>
              <a:rPr lang="en-US" sz="2800" dirty="0" err="1"/>
              <a:t>su</a:t>
            </a:r>
            <a:r>
              <a:rPr lang="en-US" sz="2800" dirty="0"/>
              <a:t>:</a:t>
            </a:r>
            <a:endParaRPr lang="x-none" sz="2800" dirty="0"/>
          </a:p>
          <a:p>
            <a:pPr lvl="1"/>
            <a:r>
              <a:rPr lang="en-US" sz="2800" b="1" dirty="0" err="1"/>
              <a:t>Lista</a:t>
            </a:r>
            <a:r>
              <a:rPr lang="en-US" sz="2800" b="1" dirty="0"/>
              <a:t> SZO (15 </a:t>
            </a:r>
            <a:r>
              <a:rPr lang="en-US" sz="2800" b="1" dirty="0" err="1"/>
              <a:t>mera</a:t>
            </a:r>
            <a:r>
              <a:rPr lang="en-US" sz="2800" b="1" dirty="0"/>
              <a:t>)</a:t>
            </a:r>
            <a:r>
              <a:rPr lang="x-none" sz="2800" b="1" dirty="0"/>
              <a:t>,</a:t>
            </a:r>
          </a:p>
          <a:p>
            <a:pPr lvl="1"/>
            <a:r>
              <a:rPr lang="en-US" sz="2800" b="1" dirty="0" err="1"/>
              <a:t>Lista</a:t>
            </a:r>
            <a:r>
              <a:rPr lang="en-US" sz="2800" b="1" dirty="0"/>
              <a:t> </a:t>
            </a:r>
            <a:r>
              <a:rPr lang="en-US" sz="2800" b="1" dirty="0" err="1"/>
              <a:t>po</a:t>
            </a:r>
            <a:r>
              <a:rPr lang="en-US" sz="2800" b="1" dirty="0"/>
              <a:t> </a:t>
            </a:r>
            <a:r>
              <a:rPr lang="en-US" sz="2800" b="1" dirty="0" err="1"/>
              <a:t>Greku</a:t>
            </a:r>
            <a:r>
              <a:rPr lang="en-US" sz="2800" b="1" dirty="0"/>
              <a:t> i </a:t>
            </a:r>
            <a:r>
              <a:rPr lang="en-US" sz="2800" b="1" dirty="0" err="1"/>
              <a:t>Masaliju</a:t>
            </a:r>
            <a:r>
              <a:rPr lang="en-US" sz="2800" b="1" dirty="0"/>
              <a:t> (33 mere)</a:t>
            </a:r>
            <a:r>
              <a:rPr lang="x-none" sz="2800" b="1" dirty="0"/>
              <a:t>.</a:t>
            </a:r>
          </a:p>
          <a:p>
            <a:r>
              <a:rPr lang="en-US" sz="2800" dirty="0"/>
              <a:t>Pre </a:t>
            </a:r>
            <a:r>
              <a:rPr lang="en-US" sz="2800" dirty="0" err="1"/>
              <a:t>svakog</a:t>
            </a:r>
            <a:r>
              <a:rPr lang="en-US" sz="2800" dirty="0"/>
              <a:t> </a:t>
            </a:r>
            <a:r>
              <a:rPr lang="en-US" sz="2800" dirty="0" err="1"/>
              <a:t>merenja</a:t>
            </a:r>
            <a:r>
              <a:rPr lang="en-US" sz="2800" dirty="0"/>
              <a:t> je </a:t>
            </a:r>
            <a:r>
              <a:rPr lang="en-US" sz="2800" dirty="0" err="1"/>
              <a:t>neophodno</a:t>
            </a:r>
            <a:r>
              <a:rPr lang="en-US" sz="2800" dirty="0"/>
              <a:t> </a:t>
            </a:r>
            <a:r>
              <a:rPr lang="en-US" sz="2800" dirty="0" err="1"/>
              <a:t>odrediti</a:t>
            </a:r>
            <a:r>
              <a:rPr lang="en-US" sz="2800" dirty="0"/>
              <a:t> </a:t>
            </a:r>
            <a:r>
              <a:rPr lang="en-US" sz="2800" dirty="0" err="1"/>
              <a:t>antropometrijske</a:t>
            </a:r>
            <a:r>
              <a:rPr lang="en-US" sz="2800" dirty="0"/>
              <a:t> </a:t>
            </a:r>
            <a:r>
              <a:rPr lang="en-US" sz="2800" dirty="0" err="1"/>
              <a:t>tačke</a:t>
            </a:r>
            <a:r>
              <a:rPr lang="en-US" sz="2800" dirty="0"/>
              <a:t> </a:t>
            </a:r>
            <a:r>
              <a:rPr lang="en-US" sz="2800" dirty="0" err="1"/>
              <a:t>koje</a:t>
            </a:r>
            <a:r>
              <a:rPr lang="en-US" sz="2800" dirty="0"/>
              <a:t> </a:t>
            </a:r>
            <a:r>
              <a:rPr lang="en-US" sz="2800" dirty="0" err="1"/>
              <a:t>mogu</a:t>
            </a:r>
            <a:r>
              <a:rPr lang="en-US" sz="2800" dirty="0"/>
              <a:t> </a:t>
            </a:r>
            <a:r>
              <a:rPr lang="en-US" sz="2800" dirty="0" err="1"/>
              <a:t>biti</a:t>
            </a:r>
            <a:r>
              <a:rPr lang="en-US" sz="2800" dirty="0"/>
              <a:t>:</a:t>
            </a:r>
            <a:endParaRPr lang="x-none" sz="2800" dirty="0"/>
          </a:p>
          <a:p>
            <a:pPr lvl="1"/>
            <a:r>
              <a:rPr lang="en-US" sz="2800" b="1" dirty="0" err="1"/>
              <a:t>fiksne</a:t>
            </a:r>
            <a:r>
              <a:rPr lang="x-none" sz="2800" dirty="0"/>
              <a:t>,</a:t>
            </a:r>
            <a:r>
              <a:rPr lang="sr-Latn-RS" sz="2800" dirty="0"/>
              <a:t> su one antropometrijske tačke što su uvek lokalizirane na istom delu tela. Jasno su uočljive jer se nalaze iznad (ili u neposrednoj blizini) nekog pristupačnog dela skeleta. Tim antropometrijskim tačkama je, budući da njihov položaj odgovara uvek istim anatomskim strukturama, relativno lako odrediti položaj, </a:t>
            </a:r>
            <a:r>
              <a:rPr lang="en-US" sz="2800" dirty="0" err="1"/>
              <a:t>ili</a:t>
            </a:r>
            <a:r>
              <a:rPr lang="en-US" sz="2800" dirty="0"/>
              <a:t> </a:t>
            </a:r>
            <a:endParaRPr lang="x-none" sz="2800" dirty="0"/>
          </a:p>
          <a:p>
            <a:pPr lvl="1"/>
            <a:r>
              <a:rPr lang="en-US" sz="2800" b="1" dirty="0" err="1"/>
              <a:t>virtualne</a:t>
            </a:r>
            <a:r>
              <a:rPr lang="sr-Latn-RS" sz="2800" b="1" dirty="0"/>
              <a:t>, </a:t>
            </a:r>
            <a:r>
              <a:rPr lang="sr-Latn-RS" sz="2800" dirty="0"/>
              <a:t>koje </a:t>
            </a:r>
            <a:r>
              <a:rPr lang="en-US" sz="2800" dirty="0" err="1"/>
              <a:t>menjaju</a:t>
            </a:r>
            <a:r>
              <a:rPr lang="en-US" sz="2800" dirty="0"/>
              <a:t> </a:t>
            </a:r>
            <a:r>
              <a:rPr lang="en-US" sz="2800" dirty="0" err="1"/>
              <a:t>položaj</a:t>
            </a:r>
            <a:r>
              <a:rPr lang="en-US" sz="2800" dirty="0"/>
              <a:t> </a:t>
            </a:r>
            <a:r>
              <a:rPr lang="en-US" sz="2800" dirty="0" err="1"/>
              <a:t>zavisno</a:t>
            </a:r>
            <a:r>
              <a:rPr lang="en-US" sz="2800" dirty="0"/>
              <a:t> od </a:t>
            </a:r>
            <a:r>
              <a:rPr lang="en-US" sz="2800" dirty="0" err="1"/>
              <a:t>položaja</a:t>
            </a:r>
            <a:r>
              <a:rPr lang="en-US" sz="2800" dirty="0"/>
              <a:t> tela</a:t>
            </a:r>
            <a:r>
              <a:rPr lang="sr-Latn-RS" sz="2800" dirty="0"/>
              <a:t>. </a:t>
            </a:r>
            <a:endParaRPr lang="en-US" sz="2800" dirty="0"/>
          </a:p>
        </p:txBody>
      </p:sp>
    </p:spTree>
    <p:extLst>
      <p:ext uri="{BB962C8B-B14F-4D97-AF65-F5344CB8AC3E}">
        <p14:creationId xmlns:p14="http://schemas.microsoft.com/office/powerpoint/2010/main" val="169849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G:\Antro tacke.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67200" y="849923"/>
            <a:ext cx="4876800" cy="5943600"/>
          </a:xfrm>
        </p:spPr>
      </p:pic>
      <p:sp>
        <p:nvSpPr>
          <p:cNvPr id="13314" name="Content Placeholder 5"/>
          <p:cNvSpPr>
            <a:spLocks noGrp="1"/>
          </p:cNvSpPr>
          <p:nvPr>
            <p:ph sz="half" idx="2"/>
          </p:nvPr>
        </p:nvSpPr>
        <p:spPr>
          <a:xfrm>
            <a:off x="533400" y="1359877"/>
            <a:ext cx="3505200" cy="4648200"/>
          </a:xfrm>
        </p:spPr>
        <p:txBody>
          <a:bodyPr/>
          <a:lstStyle/>
          <a:p>
            <a:pPr marL="0" indent="0" eaLnBrk="1" hangingPunct="1">
              <a:buNone/>
              <a:defRPr/>
            </a:pPr>
            <a:r>
              <a:rPr lang="pl-PL" dirty="0"/>
              <a:t>Neki od naziva antropometrijskih tačaka</a:t>
            </a:r>
            <a:r>
              <a:rPr lang="sr-Cyrl-CS" dirty="0"/>
              <a:t>:</a:t>
            </a:r>
            <a:endParaRPr lang="en-US" dirty="0"/>
          </a:p>
          <a:p>
            <a:pPr eaLnBrk="1" hangingPunct="1">
              <a:defRPr/>
            </a:pPr>
            <a:r>
              <a:rPr lang="en-US" b="1" dirty="0"/>
              <a:t>VERTEX</a:t>
            </a:r>
            <a:r>
              <a:rPr lang="x-none" b="1" dirty="0"/>
              <a:t>;</a:t>
            </a:r>
            <a:endParaRPr lang="en-US" b="1" dirty="0"/>
          </a:p>
          <a:p>
            <a:pPr eaLnBrk="1" hangingPunct="1">
              <a:defRPr/>
            </a:pPr>
            <a:r>
              <a:rPr lang="en-US" b="1" dirty="0"/>
              <a:t>TRAGION</a:t>
            </a:r>
            <a:r>
              <a:rPr lang="x-none" b="1" dirty="0"/>
              <a:t>;</a:t>
            </a:r>
            <a:endParaRPr lang="en-US" b="1" dirty="0"/>
          </a:p>
          <a:p>
            <a:pPr eaLnBrk="1" hangingPunct="1">
              <a:defRPr/>
            </a:pPr>
            <a:r>
              <a:rPr lang="en-US" b="1" dirty="0"/>
              <a:t>AKROMION</a:t>
            </a:r>
            <a:r>
              <a:rPr lang="x-none" b="1" dirty="0"/>
              <a:t>;</a:t>
            </a:r>
            <a:endParaRPr lang="en-US" b="1" dirty="0"/>
          </a:p>
          <a:p>
            <a:pPr eaLnBrk="1" hangingPunct="1">
              <a:defRPr/>
            </a:pPr>
            <a:r>
              <a:rPr lang="en-US" b="1" dirty="0"/>
              <a:t>ILIOCRISTALE</a:t>
            </a:r>
            <a:r>
              <a:rPr lang="x-none" b="1" dirty="0"/>
              <a:t>;</a:t>
            </a:r>
            <a:endParaRPr lang="en-US" b="1" dirty="0"/>
          </a:p>
          <a:p>
            <a:pPr eaLnBrk="1" hangingPunct="1">
              <a:defRPr/>
            </a:pPr>
            <a:r>
              <a:rPr lang="en-US" b="1" dirty="0"/>
              <a:t>TROCHANTERION</a:t>
            </a:r>
            <a:r>
              <a:rPr lang="x-none" b="1" dirty="0"/>
              <a:t>;</a:t>
            </a:r>
            <a:endParaRPr lang="en-US" b="1" dirty="0"/>
          </a:p>
          <a:p>
            <a:pPr eaLnBrk="1" hangingPunct="1">
              <a:defRPr/>
            </a:pPr>
            <a:r>
              <a:rPr lang="en-US" b="1" dirty="0"/>
              <a:t>BASIS</a:t>
            </a:r>
            <a:r>
              <a:rPr lang="x-none" b="1" dirty="0"/>
              <a:t>.</a:t>
            </a:r>
            <a:endParaRPr lang="sr-Cyrl-C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83276"/>
            <a:ext cx="5334000" cy="573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3124200" y="838200"/>
            <a:ext cx="2589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x-none" sz="2400" b="1" dirty="0">
                <a:latin typeface="+mn-lt"/>
              </a:rPr>
              <a:t>ŠIRINA RAMENA</a:t>
            </a:r>
            <a:endParaRPr lang="en-US"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0"/>
            <a:ext cx="3280478" cy="2908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277" y="4114800"/>
            <a:ext cx="3827723" cy="2743201"/>
          </a:xfrm>
          <a:prstGeom prst="rect">
            <a:avLst/>
          </a:prstGeom>
        </p:spPr>
      </p:pic>
    </p:spTree>
    <p:extLst>
      <p:ext uri="{BB962C8B-B14F-4D97-AF65-F5344CB8AC3E}">
        <p14:creationId xmlns:p14="http://schemas.microsoft.com/office/powerpoint/2010/main" val="71785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3903"/>
            <a:ext cx="4572000" cy="593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10921"/>
            <a:ext cx="4800600" cy="484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ChangeArrowheads="1"/>
          </p:cNvSpPr>
          <p:nvPr/>
        </p:nvSpPr>
        <p:spPr bwMode="auto">
          <a:xfrm>
            <a:off x="3124200" y="925512"/>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x-none" sz="2400" b="1" dirty="0">
                <a:latin typeface="+mn-lt"/>
              </a:rPr>
              <a:t>MERENJA U STOJEĆEM I SEDEĆEM POLOŽAJU</a:t>
            </a:r>
            <a:endParaRPr lang="en-US" sz="2400" dirty="0">
              <a:latin typeface="+mn-lt"/>
            </a:endParaRPr>
          </a:p>
        </p:txBody>
      </p:sp>
    </p:spTree>
    <p:extLst>
      <p:ext uri="{BB962C8B-B14F-4D97-AF65-F5344CB8AC3E}">
        <p14:creationId xmlns:p14="http://schemas.microsoft.com/office/powerpoint/2010/main" val="380943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9271-3CA0-44CE-BB40-89211436B807}"/>
              </a:ext>
            </a:extLst>
          </p:cNvPr>
          <p:cNvSpPr>
            <a:spLocks noGrp="1"/>
          </p:cNvSpPr>
          <p:nvPr>
            <p:ph type="title"/>
          </p:nvPr>
        </p:nvSpPr>
        <p:spPr/>
        <p:txBody>
          <a:bodyPr/>
          <a:lstStyle/>
          <a:p>
            <a:pPr algn="ctr"/>
            <a:r>
              <a:rPr lang="sr-Latn-RS" sz="4400" b="1" dirty="0"/>
              <a:t>Antropometrijska </a:t>
            </a:r>
            <a:r>
              <a:rPr lang="en-US" sz="4400" b="1" dirty="0" err="1"/>
              <a:t>varijable</a:t>
            </a:r>
            <a:endParaRPr lang="sr-Latn-RS" sz="4400" b="1" dirty="0"/>
          </a:p>
        </p:txBody>
      </p:sp>
      <p:sp>
        <p:nvSpPr>
          <p:cNvPr id="3" name="Content Placeholder 2">
            <a:extLst>
              <a:ext uri="{FF2B5EF4-FFF2-40B4-BE49-F238E27FC236}">
                <a16:creationId xmlns:a16="http://schemas.microsoft.com/office/drawing/2014/main" id="{F4FF88B9-E166-46E2-B674-C25C6FF7B502}"/>
              </a:ext>
            </a:extLst>
          </p:cNvPr>
          <p:cNvSpPr>
            <a:spLocks noGrp="1"/>
          </p:cNvSpPr>
          <p:nvPr>
            <p:ph idx="1"/>
          </p:nvPr>
        </p:nvSpPr>
        <p:spPr>
          <a:xfrm>
            <a:off x="439615" y="1981200"/>
            <a:ext cx="8229600" cy="4389437"/>
          </a:xfrm>
        </p:spPr>
        <p:txBody>
          <a:bodyPr/>
          <a:lstStyle/>
          <a:p>
            <a:r>
              <a:rPr lang="sr-Latn-RS" b="1" dirty="0"/>
              <a:t>Mezostabilna antropometrijske varijable </a:t>
            </a:r>
            <a:r>
              <a:rPr lang="sr-Latn-RS" dirty="0"/>
              <a:t>su one za koje vazi zakon o relativno jedinstvenom rastu koji dozvoljava da se predvidi, u odnosu na visinu tela, čitav niz različitih telesnih dimenzija.  </a:t>
            </a:r>
            <a:endParaRPr lang="en-US" dirty="0"/>
          </a:p>
          <a:p>
            <a:r>
              <a:rPr lang="sr-Latn-RS" dirty="0"/>
              <a:t>One su rezultat delovanja generičkih i negeneričkih činilaca. </a:t>
            </a:r>
            <a:endParaRPr lang="en-US" dirty="0"/>
          </a:p>
          <a:p>
            <a:r>
              <a:rPr lang="sr-Latn-RS" dirty="0"/>
              <a:t>Primer: visina tela (sedeća visina), dužina ruke, dužina nadlaktice i podlaktice, dužina natkolenice i potkolenice.</a:t>
            </a:r>
          </a:p>
          <a:p>
            <a:endParaRPr lang="sr-Latn-RS" dirty="0"/>
          </a:p>
        </p:txBody>
      </p:sp>
    </p:spTree>
    <p:extLst>
      <p:ext uri="{BB962C8B-B14F-4D97-AF65-F5344CB8AC3E}">
        <p14:creationId xmlns:p14="http://schemas.microsoft.com/office/powerpoint/2010/main" val="201153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F88B9-E166-46E2-B674-C25C6FF7B502}"/>
              </a:ext>
            </a:extLst>
          </p:cNvPr>
          <p:cNvSpPr>
            <a:spLocks noGrp="1"/>
          </p:cNvSpPr>
          <p:nvPr>
            <p:ph idx="1"/>
          </p:nvPr>
        </p:nvSpPr>
        <p:spPr>
          <a:xfrm>
            <a:off x="457200" y="2433394"/>
            <a:ext cx="8229600" cy="4389437"/>
          </a:xfrm>
        </p:spPr>
        <p:txBody>
          <a:bodyPr/>
          <a:lstStyle/>
          <a:p>
            <a:r>
              <a:rPr lang="sr-Latn-RS" b="1" dirty="0"/>
              <a:t>Mezolabilne antropometrijske varijable</a:t>
            </a:r>
            <a:r>
              <a:rPr lang="en-US" b="1" dirty="0"/>
              <a:t> </a:t>
            </a:r>
            <a:r>
              <a:rPr lang="sr-Latn-RS" dirty="0"/>
              <a:t>su one varijable kod kojih ne vredi zakonitost relativno jedinstvenog rasta, jer su pod znatnim uticajem</a:t>
            </a:r>
            <a:r>
              <a:rPr lang="en-US" dirty="0"/>
              <a:t> </a:t>
            </a:r>
            <a:r>
              <a:rPr lang="en-US" dirty="0" err="1"/>
              <a:t>okru</a:t>
            </a:r>
            <a:r>
              <a:rPr lang="sr-Latn-RS" dirty="0"/>
              <a:t>ženja. </a:t>
            </a:r>
            <a:endParaRPr lang="en-US" dirty="0"/>
          </a:p>
          <a:p>
            <a:r>
              <a:rPr lang="sr-Latn-RS" dirty="0"/>
              <a:t>Ovde pripadaju: telesna težina, obim grudnog koša, o</a:t>
            </a:r>
            <a:r>
              <a:rPr lang="en-US" dirty="0" err="1"/>
              <a:t>bim</a:t>
            </a:r>
            <a:r>
              <a:rPr lang="sr-Latn-RS" dirty="0"/>
              <a:t> pojedinih delova ekstremiteta u odnosu na telesnu visinu. </a:t>
            </a:r>
            <a:endParaRPr lang="en-US" dirty="0"/>
          </a:p>
          <a:p>
            <a:endParaRPr lang="sr-Latn-RS" dirty="0"/>
          </a:p>
        </p:txBody>
      </p:sp>
      <p:sp>
        <p:nvSpPr>
          <p:cNvPr id="4" name="Title 1">
            <a:extLst>
              <a:ext uri="{FF2B5EF4-FFF2-40B4-BE49-F238E27FC236}">
                <a16:creationId xmlns:a16="http://schemas.microsoft.com/office/drawing/2014/main" id="{83F33E22-817B-4AC5-9247-8AE0AF30B24B}"/>
              </a:ext>
            </a:extLst>
          </p:cNvPr>
          <p:cNvSpPr>
            <a:spLocks noGrp="1"/>
          </p:cNvSpPr>
          <p:nvPr>
            <p:ph type="title"/>
          </p:nvPr>
        </p:nvSpPr>
        <p:spPr>
          <a:xfrm>
            <a:off x="457200" y="704850"/>
            <a:ext cx="8229600" cy="1143000"/>
          </a:xfrm>
        </p:spPr>
        <p:txBody>
          <a:bodyPr/>
          <a:lstStyle/>
          <a:p>
            <a:pPr algn="ctr"/>
            <a:r>
              <a:rPr lang="sr-Latn-RS" sz="4400" b="1" dirty="0"/>
              <a:t>Antropometrijska </a:t>
            </a:r>
            <a:r>
              <a:rPr lang="en-US" sz="4400" b="1" dirty="0" err="1"/>
              <a:t>varijable</a:t>
            </a:r>
            <a:endParaRPr lang="sr-Latn-RS" sz="4400" b="1" dirty="0"/>
          </a:p>
        </p:txBody>
      </p:sp>
    </p:spTree>
    <p:extLst>
      <p:ext uri="{BB962C8B-B14F-4D97-AF65-F5344CB8AC3E}">
        <p14:creationId xmlns:p14="http://schemas.microsoft.com/office/powerpoint/2010/main" val="237272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pPr algn="ctr" eaLnBrk="1" fontAlgn="auto" hangingPunct="1">
              <a:spcAft>
                <a:spcPts val="0"/>
              </a:spcAft>
              <a:defRPr/>
            </a:pPr>
            <a:r>
              <a:rPr lang="x-none" b="1" dirty="0"/>
              <a:t>Antropometrijska raznolikost</a:t>
            </a:r>
            <a:endParaRPr lang="en-US" b="1" dirty="0"/>
          </a:p>
        </p:txBody>
      </p:sp>
      <p:sp>
        <p:nvSpPr>
          <p:cNvPr id="14339" name="Content Placeholder 2"/>
          <p:cNvSpPr>
            <a:spLocks noGrp="1"/>
          </p:cNvSpPr>
          <p:nvPr>
            <p:ph idx="1"/>
          </p:nvPr>
        </p:nvSpPr>
        <p:spPr>
          <a:xfrm>
            <a:off x="381000" y="1828800"/>
            <a:ext cx="8229600" cy="4343400"/>
          </a:xfrm>
        </p:spPr>
        <p:txBody>
          <a:bodyPr/>
          <a:lstStyle/>
          <a:p>
            <a:pPr lvl="0"/>
            <a:r>
              <a:rPr lang="sr-Cyrl-CS" sz="2800" dirty="0"/>
              <a:t>Postoje mnogi faktori koji utiču na varijabilnost antropometrijskih podataka:</a:t>
            </a:r>
            <a:endParaRPr lang="x-none" sz="2800" dirty="0"/>
          </a:p>
          <a:p>
            <a:pPr lvl="1">
              <a:lnSpc>
                <a:spcPct val="150000"/>
              </a:lnSpc>
              <a:buFont typeface="Wingdings" pitchFamily="2" charset="2"/>
              <a:buChar char="Ø"/>
            </a:pPr>
            <a:r>
              <a:rPr lang="sr-Cyrl-CS" sz="2600" dirty="0"/>
              <a:t>Pol</a:t>
            </a:r>
            <a:r>
              <a:rPr lang="x-none" sz="2600" dirty="0"/>
              <a:t>;</a:t>
            </a:r>
          </a:p>
          <a:p>
            <a:pPr lvl="1">
              <a:lnSpc>
                <a:spcPct val="150000"/>
              </a:lnSpc>
              <a:buFont typeface="Wingdings" pitchFamily="2" charset="2"/>
              <a:buChar char="Ø"/>
            </a:pPr>
            <a:r>
              <a:rPr lang="sr-Cyrl-CS" sz="2600" dirty="0"/>
              <a:t>Godine starosti</a:t>
            </a:r>
            <a:r>
              <a:rPr lang="x-none" sz="2600" dirty="0"/>
              <a:t>;</a:t>
            </a:r>
          </a:p>
          <a:p>
            <a:pPr lvl="1">
              <a:lnSpc>
                <a:spcPct val="150000"/>
              </a:lnSpc>
              <a:buFont typeface="Wingdings" pitchFamily="2" charset="2"/>
              <a:buChar char="Ø"/>
            </a:pPr>
            <a:r>
              <a:rPr lang="sr-Cyrl-CS" sz="2600" dirty="0"/>
              <a:t>Etnička pripadnost</a:t>
            </a:r>
            <a:r>
              <a:rPr lang="x-none" sz="2600" dirty="0"/>
              <a:t>;</a:t>
            </a:r>
          </a:p>
          <a:p>
            <a:pPr lvl="1">
              <a:lnSpc>
                <a:spcPct val="150000"/>
              </a:lnSpc>
              <a:buFont typeface="Wingdings" pitchFamily="2" charset="2"/>
              <a:buChar char="Ø"/>
            </a:pPr>
            <a:r>
              <a:rPr lang="sr-Cyrl-CS" sz="2600" dirty="0"/>
              <a:t>Socioekonomski status</a:t>
            </a:r>
            <a:r>
              <a:rPr lang="x-none" sz="2600" dirty="0"/>
              <a:t>;</a:t>
            </a:r>
          </a:p>
          <a:p>
            <a:pPr lvl="1">
              <a:lnSpc>
                <a:spcPct val="150000"/>
              </a:lnSpc>
              <a:buFont typeface="Wingdings" pitchFamily="2" charset="2"/>
              <a:buChar char="Ø"/>
            </a:pPr>
            <a:r>
              <a:rPr lang="sr-Cyrl-CS" sz="2600" dirty="0"/>
              <a:t>Doba dana...</a:t>
            </a:r>
            <a:endParaRPr lang="x-none" sz="2600" dirty="0"/>
          </a:p>
        </p:txBody>
      </p:sp>
    </p:spTree>
    <p:extLst>
      <p:ext uri="{BB962C8B-B14F-4D97-AF65-F5344CB8AC3E}">
        <p14:creationId xmlns:p14="http://schemas.microsoft.com/office/powerpoint/2010/main" val="257285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0"/>
            <a:ext cx="8229600" cy="914400"/>
          </a:xfrm>
        </p:spPr>
        <p:txBody>
          <a:bodyPr/>
          <a:lstStyle/>
          <a:p>
            <a:pPr algn="ctr"/>
            <a:r>
              <a:rPr lang="sr-Cyrl-CS" sz="4400" b="1" dirty="0"/>
              <a:t>Razlike između polova-dimorfizam</a:t>
            </a:r>
            <a:endParaRPr lang="x-none" sz="4400" dirty="0"/>
          </a:p>
        </p:txBody>
      </p:sp>
      <p:sp>
        <p:nvSpPr>
          <p:cNvPr id="3" name="Content Placeholder 2"/>
          <p:cNvSpPr>
            <a:spLocks noGrp="1"/>
          </p:cNvSpPr>
          <p:nvPr>
            <p:ph idx="1"/>
          </p:nvPr>
        </p:nvSpPr>
        <p:spPr>
          <a:xfrm>
            <a:off x="228600" y="1828800"/>
            <a:ext cx="8610600" cy="4876800"/>
          </a:xfrm>
        </p:spPr>
        <p:txBody>
          <a:bodyPr>
            <a:normAutofit/>
          </a:bodyPr>
          <a:lstStyle/>
          <a:p>
            <a:pPr lvl="0" algn="just"/>
            <a:r>
              <a:rPr lang="sr-Cyrl-CS" sz="2400" dirty="0"/>
              <a:t>Muški i ženski pol ne pokazuje značajnije razlike do 14. godine života</a:t>
            </a:r>
            <a:r>
              <a:rPr lang="x-none" sz="2400" dirty="0"/>
              <a:t>.</a:t>
            </a:r>
          </a:p>
          <a:p>
            <a:pPr lvl="0" algn="just"/>
            <a:r>
              <a:rPr lang="sr-Cyrl-CS" sz="2400" dirty="0"/>
              <a:t>Nakon ovog perioda nastaju vidljive razlike u obliku tela (širina kukova, obim grudi, obim stomaka...) što takođe zavisi i od somatotipa osobe (mezomorfni, ektomorfni ili endomorfni)</a:t>
            </a:r>
            <a:r>
              <a:rPr lang="x-none" sz="2400" dirty="0"/>
              <a:t>.</a:t>
            </a:r>
          </a:p>
          <a:p>
            <a:pPr lvl="0" algn="just"/>
            <a:r>
              <a:rPr lang="sr-Cyrl-CS" sz="2400" dirty="0"/>
              <a:t>U Evropi su žene u proseku niže za oko 10 cm od muškaraca</a:t>
            </a:r>
            <a:r>
              <a:rPr lang="x-none" sz="2400" dirty="0"/>
              <a:t>.</a:t>
            </a:r>
          </a:p>
          <a:p>
            <a:pPr lvl="0" algn="just"/>
            <a:r>
              <a:rPr lang="sr-Cyrl-CS" sz="2400" dirty="0"/>
              <a:t>Postoje značajne razlike u količini i raspodeli potkožne masti</a:t>
            </a:r>
            <a:r>
              <a:rPr lang="x-none" sz="2400" dirty="0"/>
              <a:t>.</a:t>
            </a:r>
          </a:p>
          <a:p>
            <a:pPr lvl="0" algn="just"/>
            <a:r>
              <a:rPr lang="sr-Cyrl-CS" sz="2400" dirty="0"/>
              <a:t>Ergonomija mora uzimati u obzir razlike u telesnoj građi muškaraca i žena, te je uvek pri projektovanju bolje koristiti antropometrijske podatke posebno za žene i posebno za muškarce</a:t>
            </a:r>
            <a:r>
              <a:rPr lang="x-none" sz="2400" dirty="0"/>
              <a:t>.</a:t>
            </a:r>
            <a:endParaRPr lang="sr-Cyrl-CS" sz="2400" dirty="0"/>
          </a:p>
          <a:p>
            <a:pPr marL="274320" indent="-274320" algn="just"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317316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914400"/>
          </a:xfrm>
        </p:spPr>
        <p:txBody>
          <a:bodyPr/>
          <a:lstStyle/>
          <a:p>
            <a:pPr algn="ctr"/>
            <a:r>
              <a:rPr lang="sr-Cyrl-CS" sz="4400" b="1" dirty="0"/>
              <a:t>Životno doba</a:t>
            </a:r>
            <a:endParaRPr lang="x-none" sz="4400" dirty="0"/>
          </a:p>
        </p:txBody>
      </p:sp>
      <p:sp>
        <p:nvSpPr>
          <p:cNvPr id="3" name="Content Placeholder 2"/>
          <p:cNvSpPr>
            <a:spLocks noGrp="1"/>
          </p:cNvSpPr>
          <p:nvPr>
            <p:ph idx="1"/>
          </p:nvPr>
        </p:nvSpPr>
        <p:spPr>
          <a:xfrm>
            <a:off x="304800" y="1524000"/>
            <a:ext cx="8534400" cy="4953000"/>
          </a:xfrm>
        </p:spPr>
        <p:txBody>
          <a:bodyPr>
            <a:normAutofit/>
          </a:bodyPr>
          <a:lstStyle/>
          <a:p>
            <a:pPr lvl="0" algn="just"/>
            <a:r>
              <a:rPr lang="sr-Cyrl-CS" sz="2400" dirty="0"/>
              <a:t>Tokom života se menjaju telesne dimenzije, ali i njihov međusobni odnos</a:t>
            </a:r>
            <a:r>
              <a:rPr lang="x-none" sz="2400" dirty="0"/>
              <a:t>.</a:t>
            </a:r>
          </a:p>
          <a:p>
            <a:pPr lvl="0" algn="just"/>
            <a:r>
              <a:rPr lang="sr-Cyrl-CS" sz="2400" dirty="0"/>
              <a:t>Razvoj ljudskog organizma je skokovit, npr. visinski skok oko puberteta, koji može da iznosi i do 15 cm u jednoj godini</a:t>
            </a:r>
            <a:r>
              <a:rPr lang="x-none" sz="2400" dirty="0"/>
              <a:t>.</a:t>
            </a:r>
          </a:p>
          <a:p>
            <a:pPr lvl="0" algn="just"/>
            <a:r>
              <a:rPr lang="sr-Cyrl-CS" sz="2400" dirty="0"/>
              <a:t>Prosečna visina odraslih konstantno opada nakon 20-e tj. 30-e god. </a:t>
            </a:r>
            <a:r>
              <a:rPr lang="x-none" sz="2400" dirty="0"/>
              <a:t>života.</a:t>
            </a:r>
          </a:p>
          <a:p>
            <a:pPr lvl="0" algn="just"/>
            <a:r>
              <a:rPr lang="sr-Cyrl-CS" sz="2400" dirty="0"/>
              <a:t>Nakon 40-e godine većina ljudi počinje da se smanjuje (žene više nego muškarci)</a:t>
            </a:r>
            <a:r>
              <a:rPr lang="x-none" sz="2400" dirty="0"/>
              <a:t>.</a:t>
            </a:r>
          </a:p>
          <a:p>
            <a:pPr lvl="0" algn="just"/>
            <a:r>
              <a:rPr lang="sr-Cyrl-CS" sz="2400" dirty="0"/>
              <a:t>Snaga mišića, kostiju i vezivnog tkiva takođe opada sa godinama</a:t>
            </a:r>
            <a:r>
              <a:rPr lang="x-none" sz="2400" dirty="0"/>
              <a:t>.</a:t>
            </a:r>
            <a:r>
              <a:rPr lang="sr-Cyrl-CS" sz="2400" dirty="0"/>
              <a:t> </a:t>
            </a:r>
            <a:endParaRPr lang="x-none" sz="2400" dirty="0"/>
          </a:p>
          <a:p>
            <a:pPr lvl="0" algn="just"/>
            <a:r>
              <a:rPr lang="sr-Cyrl-CS" sz="2400" dirty="0"/>
              <a:t>Posle određenog životnog doba neke telesne dimenzije se smanjuju (npr. visina i mišićna masa), a neke se povećavaju (težina, širina, obim)</a:t>
            </a:r>
            <a:r>
              <a:rPr lang="x-none" sz="2400" dirty="0"/>
              <a:t>.</a:t>
            </a:r>
          </a:p>
        </p:txBody>
      </p:sp>
    </p:spTree>
    <p:extLst>
      <p:ext uri="{BB962C8B-B14F-4D97-AF65-F5344CB8AC3E}">
        <p14:creationId xmlns:p14="http://schemas.microsoft.com/office/powerpoint/2010/main" val="325431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237" y="248099"/>
            <a:ext cx="7620000" cy="1905000"/>
          </a:xfrm>
          <a:ln>
            <a:miter lim="800000"/>
            <a:headEnd/>
            <a:tailEnd/>
          </a:ln>
          <a:extLst/>
        </p:spPr>
        <p:txBody>
          <a:bodyPr>
            <a:noAutofit/>
          </a:bodyPr>
          <a:lstStyle/>
          <a:p>
            <a:pPr algn="ctr"/>
            <a:r>
              <a:rPr lang="en-US" sz="4400" dirty="0">
                <a:effectLst/>
              </a:rPr>
              <a:t>ERGONOMSKO PROJEKTOVANjE RADNIH AKTIVNOSTI</a:t>
            </a:r>
            <a:endParaRPr lang="sr-Latn-RS" sz="4400" dirty="0">
              <a:effectLst/>
            </a:endParaRPr>
          </a:p>
        </p:txBody>
      </p:sp>
      <p:sp>
        <p:nvSpPr>
          <p:cNvPr id="4" name="Subtitle 3"/>
          <p:cNvSpPr>
            <a:spLocks noGrp="1"/>
          </p:cNvSpPr>
          <p:nvPr>
            <p:ph type="subTitle" idx="1"/>
          </p:nvPr>
        </p:nvSpPr>
        <p:spPr>
          <a:xfrm>
            <a:off x="2454815" y="2153099"/>
            <a:ext cx="4724400" cy="836205"/>
          </a:xfrm>
        </p:spPr>
        <p:txBody>
          <a:bodyPr/>
          <a:lstStyle/>
          <a:p>
            <a:pPr marR="0" algn="ctr">
              <a:defRPr/>
            </a:pPr>
            <a:r>
              <a:rPr lang="en-US" sz="4400" dirty="0">
                <a:solidFill>
                  <a:srgbClr val="922223"/>
                </a:solidFill>
                <a:effectLst>
                  <a:outerShdw blurRad="38100" dist="38100" dir="2700000" algn="tl">
                    <a:srgbClr val="C0C0C0"/>
                  </a:outerShdw>
                </a:effectLst>
              </a:rPr>
              <a:t>ANTROPOMETRIJA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875" y="3391961"/>
            <a:ext cx="6168725" cy="3466039"/>
          </a:xfrm>
          <a:prstGeom prst="rect">
            <a:avLst/>
          </a:prstGeom>
        </p:spPr>
      </p:pic>
      <p:sp>
        <p:nvSpPr>
          <p:cNvPr id="3" name="Rectangle 2"/>
          <p:cNvSpPr/>
          <p:nvPr/>
        </p:nvSpPr>
        <p:spPr>
          <a:xfrm>
            <a:off x="2590800" y="2821300"/>
            <a:ext cx="4185761" cy="369332"/>
          </a:xfrm>
          <a:prstGeom prst="rect">
            <a:avLst/>
          </a:prstGeom>
        </p:spPr>
        <p:txBody>
          <a:bodyPr wrap="none">
            <a:spAutoFit/>
          </a:bodyPr>
          <a:lstStyle/>
          <a:p>
            <a:r>
              <a:rPr lang="sr-Latn-RS" dirty="0"/>
              <a:t>grč</a:t>
            </a:r>
            <a:r>
              <a:rPr lang="sr-Cyrl-RS" dirty="0"/>
              <a:t>. </a:t>
            </a:r>
            <a:r>
              <a:rPr lang="en-US" i="1" dirty="0" err="1"/>
              <a:t>antropos</a:t>
            </a:r>
            <a:r>
              <a:rPr lang="en-US" dirty="0"/>
              <a:t> = </a:t>
            </a:r>
            <a:r>
              <a:rPr lang="en-US" dirty="0" err="1"/>
              <a:t>čovek</a:t>
            </a:r>
            <a:r>
              <a:rPr lang="en-US" dirty="0"/>
              <a:t>;  </a:t>
            </a:r>
            <a:r>
              <a:rPr lang="en-US" i="1" dirty="0" err="1"/>
              <a:t>metrein</a:t>
            </a:r>
            <a:r>
              <a:rPr lang="en-US" dirty="0"/>
              <a:t> = </a:t>
            </a:r>
            <a:r>
              <a:rPr lang="en-US" dirty="0" err="1"/>
              <a:t>meriti</a:t>
            </a:r>
            <a:endParaRPr lang="en-US" dirty="0"/>
          </a:p>
        </p:txBody>
      </p:sp>
      <p:sp>
        <p:nvSpPr>
          <p:cNvPr id="6" name="Rectangle 5"/>
          <p:cNvSpPr/>
          <p:nvPr/>
        </p:nvSpPr>
        <p:spPr>
          <a:xfrm>
            <a:off x="1524000" y="3207295"/>
            <a:ext cx="6858000" cy="369332"/>
          </a:xfrm>
          <a:prstGeom prst="rect">
            <a:avLst/>
          </a:prstGeom>
        </p:spPr>
        <p:txBody>
          <a:bodyPr wrap="square">
            <a:spAutoFit/>
          </a:bodyPr>
          <a:lstStyle/>
          <a:p>
            <a:pPr algn="ctr" eaLnBrk="1" fontAlgn="auto" hangingPunct="1">
              <a:spcAft>
                <a:spcPts val="0"/>
              </a:spcAft>
              <a:buClr>
                <a:schemeClr val="accent3"/>
              </a:buClr>
              <a:defRPr/>
            </a:pPr>
            <a:r>
              <a:rPr lang="x-none" dirty="0"/>
              <a:t>Naziv antropometrija potiče do Ketlea (1870-Antropometrija).</a:t>
            </a:r>
          </a:p>
        </p:txBody>
      </p:sp>
    </p:spTree>
    <p:extLst>
      <p:ext uri="{BB962C8B-B14F-4D97-AF65-F5344CB8AC3E}">
        <p14:creationId xmlns:p14="http://schemas.microsoft.com/office/powerpoint/2010/main" val="386745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838200"/>
          </a:xfrm>
        </p:spPr>
        <p:txBody>
          <a:bodyPr/>
          <a:lstStyle/>
          <a:p>
            <a:pPr algn="ctr"/>
            <a:r>
              <a:rPr lang="sr-Cyrl-CS" sz="4400" b="1" dirty="0"/>
              <a:t>Etničke-rasne razlike</a:t>
            </a:r>
            <a:endParaRPr lang="x-none" sz="4400" dirty="0"/>
          </a:p>
        </p:txBody>
      </p:sp>
      <p:sp>
        <p:nvSpPr>
          <p:cNvPr id="3" name="Content Placeholder 2"/>
          <p:cNvSpPr>
            <a:spLocks noGrp="1"/>
          </p:cNvSpPr>
          <p:nvPr>
            <p:ph idx="1"/>
          </p:nvPr>
        </p:nvSpPr>
        <p:spPr>
          <a:xfrm>
            <a:off x="228600" y="1600200"/>
            <a:ext cx="8610600" cy="4876800"/>
          </a:xfrm>
        </p:spPr>
        <p:txBody>
          <a:bodyPr>
            <a:normAutofit/>
          </a:bodyPr>
          <a:lstStyle/>
          <a:p>
            <a:pPr marL="0" indent="0" algn="just">
              <a:buNone/>
            </a:pPr>
            <a:r>
              <a:rPr lang="sr-Cyrl-CS" sz="2400" dirty="0"/>
              <a:t>Različite etničke grupe imaju i različite fizičke karakteristike, npr.:</a:t>
            </a:r>
            <a:endParaRPr lang="x-none" sz="2400" dirty="0"/>
          </a:p>
          <a:p>
            <a:pPr lvl="0" algn="just"/>
            <a:r>
              <a:rPr lang="sr-Cyrl-CS" sz="2400" dirty="0"/>
              <a:t>Afrikanci imaju duže noge od Evropljana</a:t>
            </a:r>
            <a:r>
              <a:rPr lang="x-none" sz="2400" dirty="0"/>
              <a:t>;</a:t>
            </a:r>
          </a:p>
          <a:p>
            <a:pPr lvl="0" algn="just"/>
            <a:r>
              <a:rPr lang="sr-Cyrl-CS" sz="2400" dirty="0"/>
              <a:t>Azijati imaju kraće ekstremitete od zapadnih Evropljana (ali se i ova situacija menja sa vremenom</a:t>
            </a:r>
            <a:r>
              <a:rPr lang="x-none" sz="2400" dirty="0"/>
              <a:t> </a:t>
            </a:r>
            <a:r>
              <a:rPr lang="sr-Cyrl-CS" sz="2400" dirty="0"/>
              <a:t>- mlađi Japanci danas npr. imaju duže noge od svojih roditelja)</a:t>
            </a:r>
            <a:r>
              <a:rPr lang="x-none" sz="2400" dirty="0"/>
              <a:t>;</a:t>
            </a:r>
          </a:p>
          <a:p>
            <a:pPr lvl="0" algn="just"/>
            <a:r>
              <a:rPr lang="sr-Cyrl-CS" sz="2400" dirty="0"/>
              <a:t>Iako između evropske i američke populacije ne postoje velike razlike na nivou srednjih vrednosti, američki antropometrijski podaci se karakterišu većim rasipanjima</a:t>
            </a:r>
            <a:r>
              <a:rPr lang="x-none" sz="2400" dirty="0"/>
              <a:t> </a:t>
            </a:r>
            <a:r>
              <a:rPr lang="sr-Cyrl-CS" sz="2400" dirty="0"/>
              <a:t>-</a:t>
            </a:r>
            <a:r>
              <a:rPr lang="x-none" sz="2400" dirty="0"/>
              <a:t> </a:t>
            </a:r>
            <a:r>
              <a:rPr lang="sr-Cyrl-CS" sz="2400" dirty="0"/>
              <a:t>standardnom devijacijom</a:t>
            </a:r>
            <a:r>
              <a:rPr lang="x-none" sz="2400" dirty="0"/>
              <a:t>;</a:t>
            </a:r>
          </a:p>
          <a:p>
            <a:pPr lvl="0" algn="just"/>
            <a:r>
              <a:rPr lang="sr-Cyrl-CS" sz="2400" dirty="0"/>
              <a:t>Postoje znatne razlike i u samoj Evropi između severa i juga (npr.</a:t>
            </a:r>
            <a:r>
              <a:rPr lang="x-none" sz="2400" dirty="0"/>
              <a:t> </a:t>
            </a:r>
            <a:r>
              <a:rPr lang="sr-Cyrl-CS" sz="2400" dirty="0"/>
              <a:t>što se tiče visine tela razlika je oko 8 cm, tako da su poslednjih godina Holanđani postali najviša etnička grupa)</a:t>
            </a:r>
            <a:r>
              <a:rPr lang="x-none" sz="2400" dirty="0"/>
              <a:t>.</a:t>
            </a:r>
          </a:p>
        </p:txBody>
      </p:sp>
    </p:spTree>
    <p:extLst>
      <p:ext uri="{BB962C8B-B14F-4D97-AF65-F5344CB8AC3E}">
        <p14:creationId xmlns:p14="http://schemas.microsoft.com/office/powerpoint/2010/main" val="4179681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38200"/>
            <a:ext cx="8229600" cy="762000"/>
          </a:xfrm>
        </p:spPr>
        <p:txBody>
          <a:bodyPr/>
          <a:lstStyle/>
          <a:p>
            <a:pPr algn="ctr"/>
            <a:r>
              <a:rPr lang="sr-Cyrl-CS" sz="4400" b="1" dirty="0"/>
              <a:t>Razlike tokom vremen</a:t>
            </a:r>
            <a:r>
              <a:rPr lang="x-none" sz="4400" b="1" dirty="0"/>
              <a:t>a</a:t>
            </a:r>
            <a:endParaRPr lang="x-none" sz="4400" dirty="0"/>
          </a:p>
        </p:txBody>
      </p:sp>
      <p:sp>
        <p:nvSpPr>
          <p:cNvPr id="3" name="Content Placeholder 2"/>
          <p:cNvSpPr>
            <a:spLocks noGrp="1"/>
          </p:cNvSpPr>
          <p:nvPr>
            <p:ph idx="1"/>
          </p:nvPr>
        </p:nvSpPr>
        <p:spPr>
          <a:xfrm>
            <a:off x="457200" y="1752600"/>
            <a:ext cx="8229600" cy="4572000"/>
          </a:xfrm>
        </p:spPr>
        <p:txBody>
          <a:bodyPr>
            <a:normAutofit/>
          </a:bodyPr>
          <a:lstStyle/>
          <a:p>
            <a:pPr lvl="0" algn="just"/>
            <a:r>
              <a:rPr lang="sr-Cyrl-CS" dirty="0"/>
              <a:t>Primećeno je da se neke antropometrijske veličine povećavaju tokom vremenskog perioda, tj.</a:t>
            </a:r>
            <a:r>
              <a:rPr lang="x-none" dirty="0"/>
              <a:t> </a:t>
            </a:r>
            <a:r>
              <a:rPr lang="sr-Cyrl-CS" dirty="0"/>
              <a:t>nove generacije imaju npr. veću visinu i duža stopala od svojih roditelja ili baka i deka</a:t>
            </a:r>
            <a:r>
              <a:rPr lang="x-none" dirty="0"/>
              <a:t>.</a:t>
            </a:r>
          </a:p>
          <a:p>
            <a:pPr lvl="0" algn="just"/>
            <a:r>
              <a:rPr lang="sr-Cyrl-CS" dirty="0"/>
              <a:t>Antropometrijske veličine variraju i u zavisnosti od doba dana, najverovatnije zbog kompresije </a:t>
            </a:r>
            <a:r>
              <a:rPr lang="en-US" dirty="0"/>
              <a:t>me</a:t>
            </a:r>
            <a:r>
              <a:rPr lang="sr-Latn-RS" dirty="0"/>
              <a:t>đupršljenskih</a:t>
            </a:r>
            <a:r>
              <a:rPr lang="sr-Cyrl-CS" dirty="0"/>
              <a:t> diskova kičme usled radnih i životnih aktivnosti</a:t>
            </a:r>
            <a:r>
              <a:rPr lang="x-none" dirty="0"/>
              <a:t>.</a:t>
            </a:r>
          </a:p>
          <a:p>
            <a:pPr lvl="0" algn="just"/>
            <a:r>
              <a:rPr lang="sr-Cyrl-CS" dirty="0"/>
              <a:t>Uveče je čovek niži za oko 2 cm u odnosu na jutro</a:t>
            </a:r>
            <a:r>
              <a:rPr lang="x-none" dirty="0"/>
              <a:t>.</a:t>
            </a:r>
          </a:p>
          <a:p>
            <a:pPr lvl="0" algn="just"/>
            <a:r>
              <a:rPr lang="sr-Cyrl-CS" dirty="0"/>
              <a:t>Posle velikih fizičkih napora čovek može biti niži i do 10 cm</a:t>
            </a:r>
            <a:r>
              <a:rPr lang="x-none" dirty="0"/>
              <a:t>.</a:t>
            </a:r>
          </a:p>
        </p:txBody>
      </p:sp>
    </p:spTree>
    <p:extLst>
      <p:ext uri="{BB962C8B-B14F-4D97-AF65-F5344CB8AC3E}">
        <p14:creationId xmlns:p14="http://schemas.microsoft.com/office/powerpoint/2010/main" val="281875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14400"/>
            <a:ext cx="8229600" cy="1143000"/>
          </a:xfrm>
        </p:spPr>
        <p:txBody>
          <a:bodyPr/>
          <a:lstStyle/>
          <a:p>
            <a:pPr algn="ctr"/>
            <a:r>
              <a:rPr lang="sr-Cyrl-CS" sz="4400" b="1" dirty="0"/>
              <a:t>Interpretacija </a:t>
            </a:r>
            <a:br>
              <a:rPr lang="x-none" sz="4400" b="1" dirty="0"/>
            </a:br>
            <a:r>
              <a:rPr lang="sr-Cyrl-CS" sz="4400" b="1" dirty="0"/>
              <a:t>antropometrijskih podataka</a:t>
            </a:r>
            <a:endParaRPr lang="x-none" sz="4400" dirty="0"/>
          </a:p>
        </p:txBody>
      </p:sp>
      <p:sp>
        <p:nvSpPr>
          <p:cNvPr id="15363" name="Content Placeholder 2"/>
          <p:cNvSpPr>
            <a:spLocks noGrp="1"/>
          </p:cNvSpPr>
          <p:nvPr>
            <p:ph idx="1"/>
          </p:nvPr>
        </p:nvSpPr>
        <p:spPr>
          <a:xfrm>
            <a:off x="228600" y="2057400"/>
            <a:ext cx="8686800" cy="4800600"/>
          </a:xfrm>
        </p:spPr>
        <p:txBody>
          <a:bodyPr/>
          <a:lstStyle/>
          <a:p>
            <a:pPr lvl="0" algn="just"/>
            <a:r>
              <a:rPr lang="sr-Cyrl-CS" sz="2400" dirty="0"/>
              <a:t>Podaci dobijeni antropometrijskim merenjima predstavljaju sirovu statističku građu, koju je neophodno obraditi</a:t>
            </a:r>
            <a:r>
              <a:rPr lang="x-none" sz="2400" dirty="0"/>
              <a:t>.</a:t>
            </a:r>
          </a:p>
          <a:p>
            <a:pPr lvl="0" algn="just"/>
            <a:r>
              <a:rPr lang="sr-Cyrl-CS" sz="2400" dirty="0"/>
              <a:t>Za potrebe ergonomskog projektovanja neophodno je odrediti </a:t>
            </a:r>
            <a:r>
              <a:rPr lang="sr-Cyrl-CS" sz="2400" b="1" dirty="0"/>
              <a:t>aritmetičku sredinu, standardnu devijaciju i centilne </a:t>
            </a:r>
            <a:r>
              <a:rPr lang="sr-Cyrl-CS" sz="2400" dirty="0"/>
              <a:t>veličine za svaku antropometrijsku varijablu</a:t>
            </a:r>
            <a:r>
              <a:rPr lang="x-none" sz="2400" dirty="0"/>
              <a:t>.</a:t>
            </a:r>
          </a:p>
          <a:p>
            <a:pPr lvl="0" algn="just"/>
            <a:r>
              <a:rPr lang="sr-Cyrl-CS" sz="2400" b="1" dirty="0"/>
              <a:t>Aritmetička sredina </a:t>
            </a:r>
            <a:r>
              <a:rPr lang="sr-Cyrl-CS" sz="2400" dirty="0"/>
              <a:t>je statistička mera kojom se iskazuju homogene veličine, a izračunava se tako što se saberu sve izmerene vrednosti određene varijable, pa se dobijeni zbir podeli  ukupnim brojem  mernih  uzoraka (ispitanika)</a:t>
            </a:r>
            <a:r>
              <a:rPr lang="x-none" sz="2400" dirty="0"/>
              <a:t>:</a:t>
            </a:r>
          </a:p>
        </p:txBody>
      </p:sp>
      <p:sp>
        <p:nvSpPr>
          <p:cNvPr id="153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x-none">
              <a:latin typeface="Calibri" pitchFamily="34" charset="0"/>
            </a:endParaRPr>
          </a:p>
        </p:txBody>
      </p:sp>
      <p:graphicFrame>
        <p:nvGraphicFramePr>
          <p:cNvPr id="15365" name="Object 1"/>
          <p:cNvGraphicFramePr>
            <a:graphicFrameLocks noChangeAspect="1"/>
          </p:cNvGraphicFramePr>
          <p:nvPr>
            <p:extLst>
              <p:ext uri="{D42A27DB-BD31-4B8C-83A1-F6EECF244321}">
                <p14:modId xmlns:p14="http://schemas.microsoft.com/office/powerpoint/2010/main" val="4197884016"/>
              </p:ext>
            </p:extLst>
          </p:nvPr>
        </p:nvGraphicFramePr>
        <p:xfrm>
          <a:off x="3276600" y="5562600"/>
          <a:ext cx="2286000" cy="1143000"/>
        </p:xfrm>
        <a:graphic>
          <a:graphicData uri="http://schemas.openxmlformats.org/presentationml/2006/ole">
            <mc:AlternateContent xmlns:mc="http://schemas.openxmlformats.org/markup-compatibility/2006">
              <mc:Choice xmlns:v="urn:schemas-microsoft-com:vml" Requires="v">
                <p:oleObj spid="_x0000_s58390" name="Equation" r:id="rId3" imgW="685800" imgH="609600" progId="Equation.3">
                  <p:embed/>
                </p:oleObj>
              </mc:Choice>
              <mc:Fallback>
                <p:oleObj name="Equation" r:id="rId3" imgW="685800" imgH="609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562600"/>
                        <a:ext cx="2286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738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38200"/>
            <a:ext cx="8229600" cy="1524000"/>
          </a:xfrm>
        </p:spPr>
        <p:txBody>
          <a:bodyPr/>
          <a:lstStyle/>
          <a:p>
            <a:pPr algn="just"/>
            <a:r>
              <a:rPr lang="sr-Cyrl-CS" sz="2400" dirty="0"/>
              <a:t>Statistička obrada antropometrijskih podataka pokazuje da oni imaju tendenciju grupisanja i ravnomernog rasipanja oko srednje vrednosti, tj. da podležu </a:t>
            </a:r>
            <a:r>
              <a:rPr lang="sr-Cyrl-CS" sz="2400" b="1" dirty="0"/>
              <a:t>normalnoj raspodeli</a:t>
            </a:r>
            <a:r>
              <a:rPr lang="sr-Cyrl-CS" sz="2400" dirty="0"/>
              <a:t>, koja se može prikazati </a:t>
            </a:r>
            <a:r>
              <a:rPr lang="sr-Cyrl-CS" sz="2400" b="1" dirty="0"/>
              <a:t>Gausovom krivom distribucije</a:t>
            </a:r>
            <a:endParaRPr lang="x-none" sz="2400" dirty="0"/>
          </a:p>
        </p:txBody>
      </p:sp>
      <p:pic>
        <p:nvPicPr>
          <p:cNvPr id="16387" name="Picture 2" descr="G:\Antro kvantifikacija_files\gaus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514600"/>
            <a:ext cx="7162800" cy="4343400"/>
          </a:xfrm>
        </p:spPr>
      </p:pic>
    </p:spTree>
    <p:extLst>
      <p:ext uri="{BB962C8B-B14F-4D97-AF65-F5344CB8AC3E}">
        <p14:creationId xmlns:p14="http://schemas.microsoft.com/office/powerpoint/2010/main" val="253521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219200"/>
            <a:ext cx="8229600" cy="5105400"/>
          </a:xfrm>
        </p:spPr>
        <p:txBody>
          <a:bodyPr/>
          <a:lstStyle/>
          <a:p>
            <a:pPr lvl="0" algn="just"/>
            <a:r>
              <a:rPr lang="sr-Cyrl-CS" b="1" dirty="0"/>
              <a:t>Standardna devijacija - </a:t>
            </a:r>
            <a:r>
              <a:rPr lang="en-US" dirty="0">
                <a:sym typeface="Symbol"/>
              </a:rPr>
              <a:t></a:t>
            </a:r>
            <a:r>
              <a:rPr lang="en-US" dirty="0"/>
              <a:t> </a:t>
            </a:r>
            <a:r>
              <a:rPr lang="sr-Cyrl-CS" dirty="0"/>
              <a:t>iskazuje gustinu grupisanja podataka oko aritmetičke sredine</a:t>
            </a:r>
            <a:r>
              <a:rPr lang="x-none" dirty="0"/>
              <a:t>.</a:t>
            </a:r>
          </a:p>
          <a:p>
            <a:pPr lvl="0" algn="just"/>
            <a:r>
              <a:rPr lang="sr-Cyrl-CS" dirty="0"/>
              <a:t>Dobija se kao kvadratni koren iz količnika zbira kvadratnih odstupanja svake izmerene vrednosti od aritmetičke sredine i broja podataka (ispitanika)</a:t>
            </a:r>
            <a:r>
              <a:rPr lang="x-none" dirty="0"/>
              <a:t>:</a:t>
            </a:r>
          </a:p>
        </p:txBody>
      </p:sp>
      <p:graphicFrame>
        <p:nvGraphicFramePr>
          <p:cNvPr id="17411" name="Object 2"/>
          <p:cNvGraphicFramePr>
            <a:graphicFrameLocks noChangeAspect="1"/>
          </p:cNvGraphicFramePr>
          <p:nvPr>
            <p:extLst>
              <p:ext uri="{D42A27DB-BD31-4B8C-83A1-F6EECF244321}">
                <p14:modId xmlns:p14="http://schemas.microsoft.com/office/powerpoint/2010/main" val="3397686897"/>
              </p:ext>
            </p:extLst>
          </p:nvPr>
        </p:nvGraphicFramePr>
        <p:xfrm>
          <a:off x="2743200" y="3886200"/>
          <a:ext cx="3525078" cy="2133600"/>
        </p:xfrm>
        <a:graphic>
          <a:graphicData uri="http://schemas.openxmlformats.org/presentationml/2006/ole">
            <mc:AlternateContent xmlns:mc="http://schemas.openxmlformats.org/markup-compatibility/2006">
              <mc:Choice xmlns:v="urn:schemas-microsoft-com:vml" Requires="v">
                <p:oleObj spid="_x0000_s59414" name="Equation" r:id="rId3" imgW="1219200" imgH="660400" progId="Equation.3">
                  <p:embed/>
                </p:oleObj>
              </mc:Choice>
              <mc:Fallback>
                <p:oleObj name="Equation" r:id="rId3" imgW="1219200" imgH="660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86200"/>
                        <a:ext cx="3525078"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2809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85800"/>
            <a:ext cx="8229600" cy="762000"/>
          </a:xfrm>
        </p:spPr>
        <p:txBody>
          <a:bodyPr/>
          <a:lstStyle/>
          <a:p>
            <a:pPr algn="ctr"/>
            <a:r>
              <a:rPr lang="sr-Cyrl-CS" sz="4400" b="1" dirty="0"/>
              <a:t>Percentili-centili</a:t>
            </a:r>
            <a:endParaRPr lang="x-none" sz="4400" dirty="0"/>
          </a:p>
        </p:txBody>
      </p:sp>
      <p:sp>
        <p:nvSpPr>
          <p:cNvPr id="3" name="Content Placeholder 2"/>
          <p:cNvSpPr>
            <a:spLocks noGrp="1"/>
          </p:cNvSpPr>
          <p:nvPr>
            <p:ph idx="1"/>
          </p:nvPr>
        </p:nvSpPr>
        <p:spPr>
          <a:xfrm>
            <a:off x="457200" y="1524000"/>
            <a:ext cx="8229600" cy="4800600"/>
          </a:xfrm>
        </p:spPr>
        <p:txBody>
          <a:bodyPr>
            <a:normAutofit/>
          </a:bodyPr>
          <a:lstStyle/>
          <a:p>
            <a:pPr lvl="0" algn="just"/>
            <a:r>
              <a:rPr lang="sr-Cyrl-CS" sz="2400" dirty="0"/>
              <a:t>Nijedna osoba nije prosečna u pogledu svih svojih telesnih dimenzija tj. ”prosečan čovek” ne postoji</a:t>
            </a:r>
            <a:r>
              <a:rPr lang="x-none" sz="2400" dirty="0"/>
              <a:t>.</a:t>
            </a:r>
          </a:p>
          <a:p>
            <a:pPr lvl="0" algn="just"/>
            <a:r>
              <a:rPr lang="sr-Cyrl-CS" sz="2400" dirty="0"/>
              <a:t>Projekat baziran na ”prosečnom čoveku” isključio bi najmanje 50% korisnika, što je suprotno od ciljeva ergonomije</a:t>
            </a:r>
            <a:r>
              <a:rPr lang="x-none" sz="2400" dirty="0"/>
              <a:t>.</a:t>
            </a:r>
          </a:p>
          <a:p>
            <a:pPr lvl="0" algn="just"/>
            <a:r>
              <a:rPr lang="sr-Cyrl-CS" sz="2400" dirty="0"/>
              <a:t>Potrebno je koristiti raspon vrednosti, te se antropometrijski podaci izražavaju preko tzv. </a:t>
            </a:r>
            <a:r>
              <a:rPr lang="x-none" sz="2400" dirty="0"/>
              <a:t>C</a:t>
            </a:r>
            <a:r>
              <a:rPr lang="sr-Cyrl-CS" sz="2400" dirty="0"/>
              <a:t>entila</a:t>
            </a:r>
            <a:r>
              <a:rPr lang="x-none" sz="2400" dirty="0"/>
              <a:t>.</a:t>
            </a:r>
          </a:p>
          <a:p>
            <a:pPr lvl="0" algn="just"/>
            <a:r>
              <a:rPr lang="sr-Cyrl-CS" sz="2400" b="1" u="sng" dirty="0">
                <a:solidFill>
                  <a:srgbClr val="FF0000"/>
                </a:solidFill>
              </a:rPr>
              <a:t>Centilom se izražava procenat populacije koji sigurno ima manju vrednost antropometrijske veličine od one koja pripada datom centilu</a:t>
            </a:r>
            <a:r>
              <a:rPr lang="x-none" sz="2400" b="1" dirty="0">
                <a:solidFill>
                  <a:srgbClr val="FF0000"/>
                </a:solidFill>
              </a:rPr>
              <a:t>.</a:t>
            </a:r>
          </a:p>
          <a:p>
            <a:pPr lvl="0" algn="just"/>
            <a:r>
              <a:rPr lang="sr-Cyrl-CS" sz="2400" dirty="0"/>
              <a:t>Dakle, 5-ti centil, za npr. dužinu ruke, označava da 5 % ljudi ima dužinu ruke koja je ista ili manja od vrednosti koja je izračunata za ovaj centil</a:t>
            </a:r>
            <a:r>
              <a:rPr lang="x-none" sz="2400" dirty="0"/>
              <a:t>.</a:t>
            </a:r>
          </a:p>
        </p:txBody>
      </p:sp>
    </p:spTree>
    <p:extLst>
      <p:ext uri="{BB962C8B-B14F-4D97-AF65-F5344CB8AC3E}">
        <p14:creationId xmlns:p14="http://schemas.microsoft.com/office/powerpoint/2010/main" val="221070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3238"/>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304800" y="838200"/>
            <a:ext cx="6096000" cy="5791200"/>
          </a:xfrm>
        </p:spPr>
        <p:txBody>
          <a:bodyPr/>
          <a:lstStyle/>
          <a:p>
            <a:pPr algn="just" eaLnBrk="1" hangingPunct="1"/>
            <a:r>
              <a:rPr lang="sr-Cyrl-CS" sz="2400" dirty="0"/>
              <a:t>Bilo koji centil može se izračunati pomoću formule:</a:t>
            </a:r>
            <a:endParaRPr lang="x-none" sz="2400" dirty="0"/>
          </a:p>
          <a:p>
            <a:pPr marL="0" indent="0" algn="just" eaLnBrk="1" hangingPunct="1">
              <a:buNone/>
            </a:pPr>
            <a:endParaRPr lang="sr-Cyrl-CS" sz="2400" dirty="0"/>
          </a:p>
          <a:p>
            <a:pPr lvl="0" algn="just"/>
            <a:r>
              <a:rPr lang="sr-Cyrl-CS" sz="2400" dirty="0"/>
              <a:t>U praksi se najčešće koriste tzv. “centili praga”- 5. i 95. centil</a:t>
            </a:r>
            <a:r>
              <a:rPr lang="x-none" sz="2400" dirty="0"/>
              <a:t>.</a:t>
            </a:r>
          </a:p>
          <a:p>
            <a:pPr lvl="0" algn="just"/>
            <a:r>
              <a:rPr lang="sr-Cyrl-CS" sz="2400" dirty="0"/>
              <a:t>Ako se npr. projektuje dohvat,  trebalo bi koristiti podatak za peti centil dužine ruku-ako projekat zadovolji korisnika sa najkraćom rukom, biće zadovoljavajući i za korisnike sa dužim rukama</a:t>
            </a:r>
            <a:r>
              <a:rPr lang="x-none" sz="2400" dirty="0"/>
              <a:t>.</a:t>
            </a:r>
          </a:p>
          <a:p>
            <a:pPr lvl="0" algn="just"/>
            <a:r>
              <a:rPr lang="sr-Cyrl-CS" sz="2400" dirty="0"/>
              <a:t>Nekada je u projekat  potrebno uključiti sposobnost podešavanja</a:t>
            </a:r>
            <a:r>
              <a:rPr lang="x-none" sz="2400" dirty="0"/>
              <a:t> </a:t>
            </a:r>
            <a:r>
              <a:rPr lang="sr-Cyrl-CS" sz="2400" dirty="0"/>
              <a:t>-</a:t>
            </a:r>
            <a:r>
              <a:rPr lang="x-none" sz="2400" dirty="0"/>
              <a:t> </a:t>
            </a:r>
            <a:r>
              <a:rPr lang="sr-Cyrl-CS" sz="2400" dirty="0"/>
              <a:t>regulacije</a:t>
            </a:r>
            <a:r>
              <a:rPr lang="x-none" sz="2400" dirty="0"/>
              <a:t>.</a:t>
            </a:r>
          </a:p>
          <a:p>
            <a:pPr lvl="0" algn="just"/>
            <a:r>
              <a:rPr lang="sr-Cyrl-CS" sz="2400" dirty="0"/>
              <a:t>Oblast regulacije se izražava kao:</a:t>
            </a:r>
            <a:endParaRPr lang="x-none" sz="2400" dirty="0"/>
          </a:p>
          <a:p>
            <a:pPr algn="just" eaLnBrk="1" hangingPunct="1"/>
            <a:endParaRPr lang="sr-Cyrl-CS" sz="2400" dirty="0"/>
          </a:p>
          <a:p>
            <a:pPr algn="just" eaLnBrk="1" hangingPunct="1"/>
            <a:endParaRPr lang="en-US" sz="2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589556690"/>
              </p:ext>
            </p:extLst>
          </p:nvPr>
        </p:nvGraphicFramePr>
        <p:xfrm>
          <a:off x="6858000" y="990600"/>
          <a:ext cx="1981200" cy="5562603"/>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618067">
                <a:tc>
                  <a:txBody>
                    <a:bodyPr/>
                    <a:lstStyle/>
                    <a:p>
                      <a:pPr algn="ctr"/>
                      <a:r>
                        <a:rPr lang="en-US" sz="2000" b="1" dirty="0" err="1"/>
                        <a:t>Cx</a:t>
                      </a:r>
                      <a:endParaRPr lang="en-US" sz="2000" b="1" dirty="0"/>
                    </a:p>
                  </a:txBody>
                  <a:tcPr marL="91421" marR="91421">
                    <a:cell3D prstMaterial="dkEdge">
                      <a:bevel prst="coolSlant"/>
                      <a:lightRig rig="flood" dir="t"/>
                    </a:cell3D>
                  </a:tcPr>
                </a:tc>
                <a:tc>
                  <a:txBody>
                    <a:bodyPr/>
                    <a:lstStyle/>
                    <a:p>
                      <a:pPr algn="ctr"/>
                      <a:r>
                        <a:rPr lang="en-US" sz="2000" b="1" dirty="0" err="1"/>
                        <a:t>Kx</a:t>
                      </a:r>
                      <a:endParaRPr lang="en-US" sz="2000" b="1" dirty="0"/>
                    </a:p>
                  </a:txBody>
                  <a:tcPr marL="91421" marR="91421">
                    <a:cell3D prstMaterial="dkEdge">
                      <a:bevel prst="coolSlant"/>
                      <a:lightRig rig="flood" dir="t"/>
                    </a:cell3D>
                  </a:tcPr>
                </a:tc>
                <a:extLst>
                  <a:ext uri="{0D108BD9-81ED-4DB2-BD59-A6C34878D82A}">
                    <a16:rowId xmlns:a16="http://schemas.microsoft.com/office/drawing/2014/main" val="10000"/>
                  </a:ext>
                </a:extLst>
              </a:tr>
              <a:tr h="618067">
                <a:tc>
                  <a:txBody>
                    <a:bodyPr/>
                    <a:lstStyle/>
                    <a:p>
                      <a:pPr algn="ctr"/>
                      <a:r>
                        <a:rPr lang="en-US" sz="1800" b="1" dirty="0"/>
                        <a:t>1.</a:t>
                      </a:r>
                    </a:p>
                  </a:txBody>
                  <a:tcPr marL="91421" marR="91421">
                    <a:cell3D prstMaterial="dkEdge">
                      <a:bevel prst="coolSlant"/>
                      <a:lightRig rig="flood" dir="t"/>
                    </a:cell3D>
                  </a:tcPr>
                </a:tc>
                <a:tc>
                  <a:txBody>
                    <a:bodyPr/>
                    <a:lstStyle/>
                    <a:p>
                      <a:pPr algn="ctr"/>
                      <a:r>
                        <a:rPr lang="en-US" sz="1800" b="1" dirty="0"/>
                        <a:t>-2,33</a:t>
                      </a:r>
                    </a:p>
                  </a:txBody>
                  <a:tcPr marL="91421" marR="91421">
                    <a:cell3D prstMaterial="dkEdge">
                      <a:bevel prst="coolSlant"/>
                      <a:lightRig rig="flood" dir="t"/>
                    </a:cell3D>
                  </a:tcPr>
                </a:tc>
                <a:extLst>
                  <a:ext uri="{0D108BD9-81ED-4DB2-BD59-A6C34878D82A}">
                    <a16:rowId xmlns:a16="http://schemas.microsoft.com/office/drawing/2014/main" val="10001"/>
                  </a:ext>
                </a:extLst>
              </a:tr>
              <a:tr h="618067">
                <a:tc>
                  <a:txBody>
                    <a:bodyPr/>
                    <a:lstStyle/>
                    <a:p>
                      <a:pPr algn="ctr"/>
                      <a:r>
                        <a:rPr lang="en-US" sz="1800" b="1" dirty="0"/>
                        <a:t>5.</a:t>
                      </a:r>
                    </a:p>
                  </a:txBody>
                  <a:tcPr marL="91421" marR="91421">
                    <a:cell3D prstMaterial="dkEdge">
                      <a:bevel prst="coolSlant"/>
                      <a:lightRig rig="flood" dir="t"/>
                    </a:cell3D>
                  </a:tcPr>
                </a:tc>
                <a:tc>
                  <a:txBody>
                    <a:bodyPr/>
                    <a:lstStyle/>
                    <a:p>
                      <a:pPr algn="ctr"/>
                      <a:r>
                        <a:rPr lang="en-US" sz="1800" b="1" dirty="0"/>
                        <a:t>-1,64</a:t>
                      </a:r>
                    </a:p>
                  </a:txBody>
                  <a:tcPr marL="91421" marR="91421">
                    <a:cell3D prstMaterial="dkEdge">
                      <a:bevel prst="coolSlant"/>
                      <a:lightRig rig="flood" dir="t"/>
                    </a:cell3D>
                  </a:tcPr>
                </a:tc>
                <a:extLst>
                  <a:ext uri="{0D108BD9-81ED-4DB2-BD59-A6C34878D82A}">
                    <a16:rowId xmlns:a16="http://schemas.microsoft.com/office/drawing/2014/main" val="10002"/>
                  </a:ext>
                </a:extLst>
              </a:tr>
              <a:tr h="618067">
                <a:tc>
                  <a:txBody>
                    <a:bodyPr/>
                    <a:lstStyle/>
                    <a:p>
                      <a:pPr algn="ctr"/>
                      <a:r>
                        <a:rPr lang="en-US" sz="1800" b="1" dirty="0"/>
                        <a:t>10.</a:t>
                      </a:r>
                    </a:p>
                  </a:txBody>
                  <a:tcPr marL="91421" marR="91421">
                    <a:cell3D prstMaterial="dkEdge">
                      <a:bevel prst="coolSlant"/>
                      <a:lightRig rig="flood" dir="t"/>
                    </a:cell3D>
                  </a:tcPr>
                </a:tc>
                <a:tc>
                  <a:txBody>
                    <a:bodyPr/>
                    <a:lstStyle/>
                    <a:p>
                      <a:pPr algn="ctr"/>
                      <a:r>
                        <a:rPr lang="en-US" sz="1800" b="1" dirty="0"/>
                        <a:t>-1,28</a:t>
                      </a:r>
                    </a:p>
                  </a:txBody>
                  <a:tcPr marL="91421" marR="91421">
                    <a:cell3D prstMaterial="dkEdge">
                      <a:bevel prst="coolSlant"/>
                      <a:lightRig rig="flood" dir="t"/>
                    </a:cell3D>
                  </a:tcPr>
                </a:tc>
                <a:extLst>
                  <a:ext uri="{0D108BD9-81ED-4DB2-BD59-A6C34878D82A}">
                    <a16:rowId xmlns:a16="http://schemas.microsoft.com/office/drawing/2014/main" val="10003"/>
                  </a:ext>
                </a:extLst>
              </a:tr>
              <a:tr h="618067">
                <a:tc>
                  <a:txBody>
                    <a:bodyPr/>
                    <a:lstStyle/>
                    <a:p>
                      <a:pPr algn="ctr"/>
                      <a:r>
                        <a:rPr lang="en-US" sz="1800" b="1" dirty="0"/>
                        <a:t>25.</a:t>
                      </a:r>
                    </a:p>
                  </a:txBody>
                  <a:tcPr marL="91421" marR="91421">
                    <a:cell3D prstMaterial="dkEdge">
                      <a:bevel prst="coolSlant"/>
                      <a:lightRig rig="flood" dir="t"/>
                    </a:cell3D>
                  </a:tcPr>
                </a:tc>
                <a:tc>
                  <a:txBody>
                    <a:bodyPr/>
                    <a:lstStyle/>
                    <a:p>
                      <a:pPr algn="ctr"/>
                      <a:r>
                        <a:rPr lang="en-US" sz="1800" b="1" dirty="0"/>
                        <a:t>-0,67</a:t>
                      </a:r>
                    </a:p>
                  </a:txBody>
                  <a:tcPr marL="91421" marR="91421">
                    <a:cell3D prstMaterial="dkEdge">
                      <a:bevel prst="coolSlant"/>
                      <a:lightRig rig="flood" dir="t"/>
                    </a:cell3D>
                  </a:tcPr>
                </a:tc>
                <a:extLst>
                  <a:ext uri="{0D108BD9-81ED-4DB2-BD59-A6C34878D82A}">
                    <a16:rowId xmlns:a16="http://schemas.microsoft.com/office/drawing/2014/main" val="10004"/>
                  </a:ext>
                </a:extLst>
              </a:tr>
              <a:tr h="618067">
                <a:tc>
                  <a:txBody>
                    <a:bodyPr/>
                    <a:lstStyle/>
                    <a:p>
                      <a:pPr algn="ctr"/>
                      <a:r>
                        <a:rPr lang="en-US" sz="1800" b="1" dirty="0"/>
                        <a:t>75.</a:t>
                      </a:r>
                    </a:p>
                  </a:txBody>
                  <a:tcPr marL="91421" marR="91421">
                    <a:cell3D prstMaterial="dkEdge">
                      <a:bevel prst="coolSlant"/>
                      <a:lightRig rig="flood" dir="t"/>
                    </a:cell3D>
                  </a:tcPr>
                </a:tc>
                <a:tc>
                  <a:txBody>
                    <a:bodyPr/>
                    <a:lstStyle/>
                    <a:p>
                      <a:pPr algn="ctr"/>
                      <a:r>
                        <a:rPr lang="en-US" sz="1800" b="1" dirty="0"/>
                        <a:t>+0,67</a:t>
                      </a:r>
                    </a:p>
                  </a:txBody>
                  <a:tcPr marL="91421" marR="91421">
                    <a:cell3D prstMaterial="dkEdge">
                      <a:bevel prst="coolSlant"/>
                      <a:lightRig rig="flood" dir="t"/>
                    </a:cell3D>
                  </a:tcPr>
                </a:tc>
                <a:extLst>
                  <a:ext uri="{0D108BD9-81ED-4DB2-BD59-A6C34878D82A}">
                    <a16:rowId xmlns:a16="http://schemas.microsoft.com/office/drawing/2014/main" val="10005"/>
                  </a:ext>
                </a:extLst>
              </a:tr>
              <a:tr h="618067">
                <a:tc>
                  <a:txBody>
                    <a:bodyPr/>
                    <a:lstStyle/>
                    <a:p>
                      <a:pPr algn="ctr"/>
                      <a:r>
                        <a:rPr lang="en-US" sz="1800" b="1" dirty="0"/>
                        <a:t>90.</a:t>
                      </a:r>
                    </a:p>
                  </a:txBody>
                  <a:tcPr marL="91421" marR="91421">
                    <a:cell3D prstMaterial="dkEdge">
                      <a:bevel prst="coolSlant"/>
                      <a:lightRig rig="flood" dir="t"/>
                    </a:cell3D>
                  </a:tcPr>
                </a:tc>
                <a:tc>
                  <a:txBody>
                    <a:bodyPr/>
                    <a:lstStyle/>
                    <a:p>
                      <a:pPr algn="ctr"/>
                      <a:r>
                        <a:rPr lang="en-US" sz="1800" b="1" dirty="0"/>
                        <a:t>+1,28</a:t>
                      </a:r>
                    </a:p>
                  </a:txBody>
                  <a:tcPr marL="91421" marR="91421">
                    <a:cell3D prstMaterial="dkEdge">
                      <a:bevel prst="coolSlant"/>
                      <a:lightRig rig="flood" dir="t"/>
                    </a:cell3D>
                  </a:tcPr>
                </a:tc>
                <a:extLst>
                  <a:ext uri="{0D108BD9-81ED-4DB2-BD59-A6C34878D82A}">
                    <a16:rowId xmlns:a16="http://schemas.microsoft.com/office/drawing/2014/main" val="10006"/>
                  </a:ext>
                </a:extLst>
              </a:tr>
              <a:tr h="618067">
                <a:tc>
                  <a:txBody>
                    <a:bodyPr/>
                    <a:lstStyle/>
                    <a:p>
                      <a:pPr algn="ctr"/>
                      <a:r>
                        <a:rPr lang="en-US" sz="1800" b="1" dirty="0"/>
                        <a:t>95.</a:t>
                      </a:r>
                    </a:p>
                  </a:txBody>
                  <a:tcPr marL="91421" marR="91421">
                    <a:cell3D prstMaterial="dkEdge">
                      <a:bevel prst="coolSlant"/>
                      <a:lightRig rig="flood" dir="t"/>
                    </a:cell3D>
                  </a:tcPr>
                </a:tc>
                <a:tc>
                  <a:txBody>
                    <a:bodyPr/>
                    <a:lstStyle/>
                    <a:p>
                      <a:pPr algn="ctr"/>
                      <a:r>
                        <a:rPr lang="en-US" sz="1800" b="1" dirty="0"/>
                        <a:t>+1,64</a:t>
                      </a:r>
                    </a:p>
                  </a:txBody>
                  <a:tcPr marL="91421" marR="91421">
                    <a:cell3D prstMaterial="dkEdge">
                      <a:bevel prst="coolSlant"/>
                      <a:lightRig rig="flood" dir="t"/>
                    </a:cell3D>
                  </a:tcPr>
                </a:tc>
                <a:extLst>
                  <a:ext uri="{0D108BD9-81ED-4DB2-BD59-A6C34878D82A}">
                    <a16:rowId xmlns:a16="http://schemas.microsoft.com/office/drawing/2014/main" val="10007"/>
                  </a:ext>
                </a:extLst>
              </a:tr>
              <a:tr h="618067">
                <a:tc>
                  <a:txBody>
                    <a:bodyPr/>
                    <a:lstStyle/>
                    <a:p>
                      <a:pPr algn="ctr"/>
                      <a:r>
                        <a:rPr lang="en-US" sz="1800" b="1" dirty="0"/>
                        <a:t>99.</a:t>
                      </a:r>
                    </a:p>
                  </a:txBody>
                  <a:tcPr marL="91421" marR="91421">
                    <a:cell3D prstMaterial="dkEdge">
                      <a:bevel prst="coolSlant"/>
                      <a:lightRig rig="flood" dir="t"/>
                    </a:cell3D>
                  </a:tcPr>
                </a:tc>
                <a:tc>
                  <a:txBody>
                    <a:bodyPr/>
                    <a:lstStyle/>
                    <a:p>
                      <a:pPr algn="ctr"/>
                      <a:r>
                        <a:rPr lang="en-US" sz="1800" b="1" dirty="0"/>
                        <a:t>+2,33</a:t>
                      </a:r>
                    </a:p>
                  </a:txBody>
                  <a:tcPr marL="91421" marR="91421">
                    <a:cell3D prstMaterial="dkEdge">
                      <a:bevel prst="coolSlant"/>
                      <a:lightRig rig="flood" dir="t"/>
                    </a:cell3D>
                  </a:tcPr>
                </a:tc>
                <a:extLst>
                  <a:ext uri="{0D108BD9-81ED-4DB2-BD59-A6C34878D82A}">
                    <a16:rowId xmlns:a16="http://schemas.microsoft.com/office/drawing/2014/main" val="10008"/>
                  </a:ext>
                </a:extLst>
              </a:tr>
            </a:tbl>
          </a:graphicData>
        </a:graphic>
      </p:graphicFrame>
      <p:graphicFrame>
        <p:nvGraphicFramePr>
          <p:cNvPr id="19491" name="Object 4"/>
          <p:cNvGraphicFramePr>
            <a:graphicFrameLocks noChangeAspect="1"/>
          </p:cNvGraphicFramePr>
          <p:nvPr>
            <p:extLst>
              <p:ext uri="{D42A27DB-BD31-4B8C-83A1-F6EECF244321}">
                <p14:modId xmlns:p14="http://schemas.microsoft.com/office/powerpoint/2010/main" val="382170113"/>
              </p:ext>
            </p:extLst>
          </p:nvPr>
        </p:nvGraphicFramePr>
        <p:xfrm>
          <a:off x="2149475" y="6096000"/>
          <a:ext cx="1644650" cy="533400"/>
        </p:xfrm>
        <a:graphic>
          <a:graphicData uri="http://schemas.openxmlformats.org/presentationml/2006/ole">
            <mc:AlternateContent xmlns:mc="http://schemas.openxmlformats.org/markup-compatibility/2006">
              <mc:Choice xmlns:v="urn:schemas-microsoft-com:vml" Requires="v">
                <p:oleObj spid="_x0000_s60458" name="Equation" r:id="rId3" imgW="558558" imgH="215806" progId="Equation.3">
                  <p:embed/>
                </p:oleObj>
              </mc:Choice>
              <mc:Fallback>
                <p:oleObj name="Equation" r:id="rId3" imgW="558558" imgH="215806"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475" y="6096000"/>
                        <a:ext cx="1644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92"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x-none"/>
          </a:p>
        </p:txBody>
      </p:sp>
      <p:graphicFrame>
        <p:nvGraphicFramePr>
          <p:cNvPr id="19493" name="Object 37"/>
          <p:cNvGraphicFramePr>
            <a:graphicFrameLocks noChangeAspect="1"/>
          </p:cNvGraphicFramePr>
          <p:nvPr>
            <p:extLst>
              <p:ext uri="{D42A27DB-BD31-4B8C-83A1-F6EECF244321}">
                <p14:modId xmlns:p14="http://schemas.microsoft.com/office/powerpoint/2010/main" val="1000892936"/>
              </p:ext>
            </p:extLst>
          </p:nvPr>
        </p:nvGraphicFramePr>
        <p:xfrm>
          <a:off x="2057400" y="1600200"/>
          <a:ext cx="1801813" cy="533400"/>
        </p:xfrm>
        <a:graphic>
          <a:graphicData uri="http://schemas.openxmlformats.org/presentationml/2006/ole">
            <mc:AlternateContent xmlns:mc="http://schemas.openxmlformats.org/markup-compatibility/2006">
              <mc:Choice xmlns:v="urn:schemas-microsoft-com:vml" Requires="v">
                <p:oleObj spid="_x0000_s60459" name="Equation" r:id="rId5" imgW="889000" imgH="228600" progId="Equation.3">
                  <p:embed/>
                </p:oleObj>
              </mc:Choice>
              <mc:Fallback>
                <p:oleObj name="Equation" r:id="rId5" imgW="88900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600200"/>
                        <a:ext cx="18018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719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012" y="1066800"/>
            <a:ext cx="80787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90600"/>
            <a:ext cx="8229600" cy="1219200"/>
          </a:xfrm>
        </p:spPr>
        <p:txBody>
          <a:bodyPr/>
          <a:lstStyle/>
          <a:p>
            <a:pPr algn="ctr"/>
            <a:r>
              <a:rPr lang="sr-Cyrl-CS" sz="4400" b="1" dirty="0"/>
              <a:t>Primena antropometrijskih podataka</a:t>
            </a:r>
            <a:endParaRPr lang="x-none" sz="4400" dirty="0"/>
          </a:p>
        </p:txBody>
      </p:sp>
      <p:sp>
        <p:nvSpPr>
          <p:cNvPr id="20483" name="Content Placeholder 2"/>
          <p:cNvSpPr>
            <a:spLocks noGrp="1"/>
          </p:cNvSpPr>
          <p:nvPr>
            <p:ph idx="1"/>
          </p:nvPr>
        </p:nvSpPr>
        <p:spPr>
          <a:xfrm>
            <a:off x="457200" y="2286000"/>
            <a:ext cx="8229600" cy="4038600"/>
          </a:xfrm>
        </p:spPr>
        <p:txBody>
          <a:bodyPr/>
          <a:lstStyle/>
          <a:p>
            <a:pPr lvl="0" algn="just"/>
            <a:r>
              <a:rPr lang="sr-Cyrl-CS" dirty="0"/>
              <a:t>Rezultati antropometrijskih merenja čine polaznu osnovu za ergonomsko projektovanje najrazličitijih predmeta, opreme, alata, prostora i sl.</a:t>
            </a:r>
            <a:endParaRPr lang="x-none" dirty="0"/>
          </a:p>
          <a:p>
            <a:pPr lvl="0" algn="just"/>
            <a:r>
              <a:rPr lang="sr-Cyrl-CS" dirty="0"/>
              <a:t>Koje će se antropometrijske veličine koristiti pri ergonomskom projektovanju npr. radnog mesta zavisiće od niza faktora kao što su vrsta rada, vrsta uređaja, ko i kako će upravljati uređajem itd.</a:t>
            </a:r>
            <a:endParaRPr lang="x-none" dirty="0"/>
          </a:p>
          <a:p>
            <a:pPr lvl="0" algn="just"/>
            <a:r>
              <a:rPr lang="sr-Cyrl-CS" dirty="0"/>
              <a:t>Podaci dobijeni antropometrijskim merenjima samo su jedan od mnogih izvora informacija</a:t>
            </a:r>
            <a:r>
              <a:rPr lang="x-none" dirty="0"/>
              <a:t>.</a:t>
            </a:r>
          </a:p>
        </p:txBody>
      </p:sp>
    </p:spTree>
    <p:extLst>
      <p:ext uri="{BB962C8B-B14F-4D97-AF65-F5344CB8AC3E}">
        <p14:creationId xmlns:p14="http://schemas.microsoft.com/office/powerpoint/2010/main" val="45126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eaLnBrk="1" fontAlgn="auto" hangingPunct="1">
              <a:spcAft>
                <a:spcPts val="0"/>
              </a:spcAft>
              <a:defRPr/>
            </a:pPr>
            <a:br>
              <a:rPr lang="sr-Cyrl-CS" b="1" dirty="0"/>
            </a:br>
            <a:br>
              <a:rPr lang="sr-Cyrl-CS" b="1" dirty="0"/>
            </a:br>
            <a:br>
              <a:rPr lang="sr-Cyrl-CS" b="1" dirty="0"/>
            </a:br>
            <a:br>
              <a:rPr lang="sr-Cyrl-CS" b="1" dirty="0"/>
            </a:br>
            <a:r>
              <a:rPr lang="x-none" sz="4900" b="1" dirty="0"/>
              <a:t>ANTROPOMETRIJA</a:t>
            </a:r>
            <a:br>
              <a:rPr lang="sr-Cyrl-CS" sz="4900" b="1" dirty="0"/>
            </a:br>
            <a:endParaRPr lang="en-US" sz="2700" b="1" dirty="0"/>
          </a:p>
        </p:txBody>
      </p:sp>
      <p:sp>
        <p:nvSpPr>
          <p:cNvPr id="3" name="Content Placeholder 2"/>
          <p:cNvSpPr>
            <a:spLocks noGrp="1"/>
          </p:cNvSpPr>
          <p:nvPr>
            <p:ph sz="half" idx="1"/>
          </p:nvPr>
        </p:nvSpPr>
        <p:spPr>
          <a:xfrm>
            <a:off x="152400" y="1752600"/>
            <a:ext cx="5486400" cy="4800600"/>
          </a:xfrm>
        </p:spPr>
        <p:txBody>
          <a:bodyPr>
            <a:noAutofit/>
          </a:bodyPr>
          <a:lstStyle/>
          <a:p>
            <a:pPr marL="274320" indent="-274320" algn="just" eaLnBrk="1" fontAlgn="auto" hangingPunct="1">
              <a:spcAft>
                <a:spcPts val="0"/>
              </a:spcAft>
              <a:buClr>
                <a:schemeClr val="accent3"/>
              </a:buClr>
              <a:buFont typeface="Wingdings 2"/>
              <a:buChar char=""/>
              <a:defRPr/>
            </a:pPr>
            <a:r>
              <a:rPr lang="x-none" sz="2400" b="1" dirty="0"/>
              <a:t>Antropometrija</a:t>
            </a:r>
            <a:r>
              <a:rPr lang="x-none" sz="2400" dirty="0"/>
              <a:t> je grana antropologije koja se bavi  merenjima ljudskog tela, njegovih delova i funkcionalnih sposobnosti.</a:t>
            </a:r>
          </a:p>
          <a:p>
            <a:pPr marL="274320" indent="-274320" algn="just" eaLnBrk="1" fontAlgn="auto" hangingPunct="1">
              <a:spcAft>
                <a:spcPts val="0"/>
              </a:spcAft>
              <a:buClr>
                <a:schemeClr val="accent3"/>
              </a:buClr>
              <a:buFont typeface="Wingdings 2"/>
              <a:buChar char=""/>
              <a:defRPr/>
            </a:pPr>
            <a:r>
              <a:rPr lang="x-none" sz="2400" dirty="0"/>
              <a:t>Opčinjenost filozofa, teoretičara i umetnika proporcijama ljudskog tela datira više vekova unazad, počevši od </a:t>
            </a:r>
            <a:r>
              <a:rPr lang="x-none" sz="2400" b="1" dirty="0"/>
              <a:t>Vitruvija</a:t>
            </a:r>
            <a:r>
              <a:rPr lang="x-none" sz="2400" dirty="0"/>
              <a:t> (I vek pre n.e.), preko </a:t>
            </a:r>
            <a:r>
              <a:rPr lang="x-none" sz="2400" b="1" dirty="0"/>
              <a:t>Dionizija</a:t>
            </a:r>
            <a:r>
              <a:rPr lang="x-none" sz="2400" dirty="0"/>
              <a:t> (srednji vek), </a:t>
            </a:r>
            <a:r>
              <a:rPr lang="x-none" sz="2400" b="1" dirty="0"/>
              <a:t>da Vinčija </a:t>
            </a:r>
            <a:r>
              <a:rPr lang="x-none" sz="2400" dirty="0"/>
              <a:t>(renesansa), do </a:t>
            </a:r>
            <a:r>
              <a:rPr lang="x-none" sz="2400" b="1" dirty="0"/>
              <a:t>le Korbizijea </a:t>
            </a:r>
            <a:r>
              <a:rPr lang="x-none" sz="2400" dirty="0"/>
              <a:t>(1948).</a:t>
            </a:r>
          </a:p>
        </p:txBody>
      </p:sp>
      <p:pic>
        <p:nvPicPr>
          <p:cNvPr id="12292" name="Picture 2" descr="G:\Antropom 1_files\da-vinci.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1802130"/>
            <a:ext cx="3276600" cy="475107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819150"/>
          </a:xfrm>
        </p:spPr>
        <p:txBody>
          <a:bodyPr/>
          <a:lstStyle/>
          <a:p>
            <a:pPr algn="ctr"/>
            <a:r>
              <a:rPr lang="x-none" sz="4400" b="1" dirty="0"/>
              <a:t>Radno mesto</a:t>
            </a:r>
            <a:endParaRPr lang="en-US" sz="4400" b="1" dirty="0"/>
          </a:p>
        </p:txBody>
      </p:sp>
      <p:sp>
        <p:nvSpPr>
          <p:cNvPr id="44035" name="Content Placeholder 2"/>
          <p:cNvSpPr>
            <a:spLocks noGrp="1"/>
          </p:cNvSpPr>
          <p:nvPr>
            <p:ph idx="1"/>
          </p:nvPr>
        </p:nvSpPr>
        <p:spPr>
          <a:xfrm>
            <a:off x="457200" y="1752600"/>
            <a:ext cx="8229600" cy="4572000"/>
          </a:xfrm>
        </p:spPr>
        <p:txBody>
          <a:bodyPr/>
          <a:lstStyle/>
          <a:p>
            <a:pPr algn="just"/>
            <a:r>
              <a:rPr lang="en-US" dirty="0"/>
              <a:t>Sa </a:t>
            </a:r>
            <a:r>
              <a:rPr lang="en-US" dirty="0" err="1"/>
              <a:t>ergonomskog</a:t>
            </a:r>
            <a:r>
              <a:rPr lang="en-US" dirty="0"/>
              <a:t> </a:t>
            </a:r>
            <a:r>
              <a:rPr lang="en-US" dirty="0" err="1"/>
              <a:t>aspekta</a:t>
            </a:r>
            <a:r>
              <a:rPr lang="en-US" dirty="0"/>
              <a:t>, </a:t>
            </a:r>
            <a:r>
              <a:rPr lang="en-US" dirty="0" err="1"/>
              <a:t>radno</a:t>
            </a:r>
            <a:r>
              <a:rPr lang="en-US" dirty="0"/>
              <a:t> </a:t>
            </a:r>
            <a:r>
              <a:rPr lang="en-US" dirty="0" err="1"/>
              <a:t>mesto</a:t>
            </a:r>
            <a:r>
              <a:rPr lang="en-US" dirty="0"/>
              <a:t> je </a:t>
            </a:r>
            <a:r>
              <a:rPr lang="en-US" dirty="0" err="1"/>
              <a:t>osnovna</a:t>
            </a:r>
            <a:r>
              <a:rPr lang="en-US" dirty="0"/>
              <a:t> </a:t>
            </a:r>
            <a:r>
              <a:rPr lang="en-US" dirty="0" err="1"/>
              <a:t>jedinica</a:t>
            </a:r>
            <a:r>
              <a:rPr lang="en-US" dirty="0"/>
              <a:t> </a:t>
            </a:r>
            <a:r>
              <a:rPr lang="en-US" dirty="0" err="1"/>
              <a:t>organizacione</a:t>
            </a:r>
            <a:r>
              <a:rPr lang="en-US" dirty="0"/>
              <a:t> </a:t>
            </a:r>
            <a:r>
              <a:rPr lang="en-US" dirty="0" err="1"/>
              <a:t>strukture</a:t>
            </a:r>
            <a:r>
              <a:rPr lang="en-US" dirty="0"/>
              <a:t>. </a:t>
            </a:r>
            <a:endParaRPr lang="x-none" dirty="0"/>
          </a:p>
          <a:p>
            <a:pPr algn="just"/>
            <a:r>
              <a:rPr lang="en-US" dirty="0" err="1"/>
              <a:t>Radno</a:t>
            </a:r>
            <a:r>
              <a:rPr lang="en-US" dirty="0"/>
              <a:t> </a:t>
            </a:r>
            <a:r>
              <a:rPr lang="en-US" dirty="0" err="1"/>
              <a:t>mesto</a:t>
            </a:r>
            <a:r>
              <a:rPr lang="en-US" dirty="0"/>
              <a:t> je </a:t>
            </a:r>
            <a:r>
              <a:rPr lang="en-US" dirty="0" err="1"/>
              <a:t>površina</a:t>
            </a:r>
            <a:r>
              <a:rPr lang="en-US" dirty="0"/>
              <a:t> </a:t>
            </a:r>
            <a:r>
              <a:rPr lang="en-US" dirty="0" err="1"/>
              <a:t>na</a:t>
            </a:r>
            <a:r>
              <a:rPr lang="en-US" dirty="0"/>
              <a:t> </a:t>
            </a:r>
            <a:r>
              <a:rPr lang="en-US" dirty="0" err="1"/>
              <a:t>kojoj</a:t>
            </a:r>
            <a:r>
              <a:rPr lang="en-US" dirty="0"/>
              <a:t> </a:t>
            </a:r>
            <a:r>
              <a:rPr lang="en-US" dirty="0" err="1"/>
              <a:t>čovek</a:t>
            </a:r>
            <a:r>
              <a:rPr lang="en-US" dirty="0"/>
              <a:t> </a:t>
            </a:r>
            <a:r>
              <a:rPr lang="en-US" dirty="0" err="1"/>
              <a:t>vrši</a:t>
            </a:r>
            <a:r>
              <a:rPr lang="en-US" dirty="0"/>
              <a:t> rad </a:t>
            </a:r>
            <a:r>
              <a:rPr lang="en-US" dirty="0" err="1"/>
              <a:t>pomoću</a:t>
            </a:r>
            <a:r>
              <a:rPr lang="en-US" dirty="0"/>
              <a:t> </a:t>
            </a:r>
            <a:r>
              <a:rPr lang="en-US" dirty="0" err="1"/>
              <a:t>alata</a:t>
            </a:r>
            <a:r>
              <a:rPr lang="en-US" dirty="0"/>
              <a:t>, </a:t>
            </a:r>
            <a:r>
              <a:rPr lang="en-US" dirty="0" err="1"/>
              <a:t>uređaja</a:t>
            </a:r>
            <a:r>
              <a:rPr lang="en-US" dirty="0"/>
              <a:t> </a:t>
            </a:r>
            <a:r>
              <a:rPr lang="en-US" dirty="0" err="1"/>
              <a:t>ili</a:t>
            </a:r>
            <a:r>
              <a:rPr lang="en-US" dirty="0"/>
              <a:t> </a:t>
            </a:r>
            <a:r>
              <a:rPr lang="en-US" dirty="0" err="1"/>
              <a:t>mašina</a:t>
            </a:r>
            <a:r>
              <a:rPr lang="en-US" dirty="0"/>
              <a:t>.</a:t>
            </a:r>
            <a:endParaRPr lang="x-none" dirty="0"/>
          </a:p>
          <a:p>
            <a:pPr algn="just"/>
            <a:r>
              <a:rPr lang="en-US" dirty="0" err="1"/>
              <a:t>Radno</a:t>
            </a:r>
            <a:r>
              <a:rPr lang="en-US" dirty="0"/>
              <a:t> mesto </a:t>
            </a:r>
            <a:r>
              <a:rPr lang="en-US" dirty="0" err="1"/>
              <a:t>može</a:t>
            </a:r>
            <a:r>
              <a:rPr lang="en-US" dirty="0"/>
              <a:t> </a:t>
            </a:r>
            <a:r>
              <a:rPr lang="en-US" dirty="0" err="1"/>
              <a:t>imati</a:t>
            </a:r>
            <a:r>
              <a:rPr lang="en-US" dirty="0"/>
              <a:t> </a:t>
            </a:r>
            <a:r>
              <a:rPr lang="en-US" dirty="0" err="1"/>
              <a:t>proizvodni</a:t>
            </a:r>
            <a:r>
              <a:rPr lang="en-US" dirty="0"/>
              <a:t>, </a:t>
            </a:r>
            <a:r>
              <a:rPr lang="en-US" dirty="0" err="1"/>
              <a:t>pomoćni</a:t>
            </a:r>
            <a:r>
              <a:rPr lang="en-US" dirty="0"/>
              <a:t> </a:t>
            </a:r>
            <a:r>
              <a:rPr lang="en-US" dirty="0" err="1"/>
              <a:t>ili</a:t>
            </a:r>
            <a:r>
              <a:rPr lang="en-US" dirty="0"/>
              <a:t> </a:t>
            </a:r>
            <a:r>
              <a:rPr lang="en-US" dirty="0" err="1"/>
              <a:t>uslužni</a:t>
            </a:r>
            <a:r>
              <a:rPr lang="en-US" dirty="0"/>
              <a:t> </a:t>
            </a:r>
            <a:r>
              <a:rPr lang="en-US" dirty="0" err="1"/>
              <a:t>karakter</a:t>
            </a:r>
            <a:r>
              <a:rPr lang="en-US" dirty="0"/>
              <a:t>. </a:t>
            </a:r>
            <a:endParaRPr lang="x-none" dirty="0"/>
          </a:p>
        </p:txBody>
      </p:sp>
      <p:pic>
        <p:nvPicPr>
          <p:cNvPr id="2" name="Picture 1">
            <a:extLst>
              <a:ext uri="{FF2B5EF4-FFF2-40B4-BE49-F238E27FC236}">
                <a16:creationId xmlns:a16="http://schemas.microsoft.com/office/drawing/2014/main" id="{1E9F5155-43C6-4AE1-A017-01FAC38C7D2C}"/>
              </a:ext>
            </a:extLst>
          </p:cNvPr>
          <p:cNvPicPr>
            <a:picLocks noChangeAspect="1"/>
          </p:cNvPicPr>
          <p:nvPr/>
        </p:nvPicPr>
        <p:blipFill rotWithShape="1">
          <a:blip r:embed="rId2">
            <a:extLst>
              <a:ext uri="{28A0092B-C50C-407E-A947-70E740481C1C}">
                <a14:useLocalDpi xmlns:a14="http://schemas.microsoft.com/office/drawing/2010/main" val="0"/>
              </a:ext>
            </a:extLst>
          </a:blip>
          <a:srcRect l="25897"/>
          <a:stretch/>
        </p:blipFill>
        <p:spPr>
          <a:xfrm>
            <a:off x="228600" y="4724400"/>
            <a:ext cx="8741334" cy="17792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2E40E-9937-469D-B67A-B6BE078452F9}"/>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8888" r="24321" b="10278"/>
          <a:stretch/>
        </p:blipFill>
        <p:spPr>
          <a:xfrm>
            <a:off x="76200" y="3616569"/>
            <a:ext cx="2028375" cy="2784231"/>
          </a:xfrm>
          <a:prstGeom prst="rect">
            <a:avLst/>
          </a:prstGeom>
        </p:spPr>
      </p:pic>
      <p:sp>
        <p:nvSpPr>
          <p:cNvPr id="44034" name="Title 1"/>
          <p:cNvSpPr>
            <a:spLocks noGrp="1"/>
          </p:cNvSpPr>
          <p:nvPr>
            <p:ph type="title"/>
          </p:nvPr>
        </p:nvSpPr>
        <p:spPr>
          <a:xfrm>
            <a:off x="457200" y="704850"/>
            <a:ext cx="8229600" cy="819150"/>
          </a:xfrm>
        </p:spPr>
        <p:txBody>
          <a:bodyPr/>
          <a:lstStyle/>
          <a:p>
            <a:pPr algn="ctr"/>
            <a:r>
              <a:rPr lang="x-none" sz="4400" b="1" dirty="0"/>
              <a:t>Radno mesto</a:t>
            </a:r>
            <a:endParaRPr lang="en-US" sz="4400" b="1" dirty="0"/>
          </a:p>
        </p:txBody>
      </p:sp>
      <p:sp>
        <p:nvSpPr>
          <p:cNvPr id="44035" name="Content Placeholder 2"/>
          <p:cNvSpPr>
            <a:spLocks noGrp="1"/>
          </p:cNvSpPr>
          <p:nvPr>
            <p:ph idx="1"/>
          </p:nvPr>
        </p:nvSpPr>
        <p:spPr>
          <a:xfrm>
            <a:off x="457200" y="1676400"/>
            <a:ext cx="8229600" cy="4572000"/>
          </a:xfrm>
        </p:spPr>
        <p:txBody>
          <a:bodyPr/>
          <a:lstStyle/>
          <a:p>
            <a:pPr algn="just"/>
            <a:r>
              <a:rPr lang="en-US" dirty="0" err="1"/>
              <a:t>Radno</a:t>
            </a:r>
            <a:r>
              <a:rPr lang="en-US" dirty="0"/>
              <a:t> mesto </a:t>
            </a:r>
            <a:r>
              <a:rPr lang="en-US" dirty="0" err="1"/>
              <a:t>može</a:t>
            </a:r>
            <a:r>
              <a:rPr lang="en-US" dirty="0"/>
              <a:t> </a:t>
            </a:r>
            <a:r>
              <a:rPr lang="en-US" dirty="0" err="1"/>
              <a:t>biti</a:t>
            </a:r>
            <a:r>
              <a:rPr lang="en-US" dirty="0"/>
              <a:t> </a:t>
            </a:r>
            <a:r>
              <a:rPr lang="en-US" dirty="0" err="1"/>
              <a:t>ručno</a:t>
            </a:r>
            <a:r>
              <a:rPr lang="en-US" dirty="0"/>
              <a:t>, </a:t>
            </a:r>
            <a:r>
              <a:rPr lang="en-US" dirty="0" err="1"/>
              <a:t>mehanizovano</a:t>
            </a:r>
            <a:r>
              <a:rPr lang="en-US" dirty="0"/>
              <a:t> </a:t>
            </a:r>
            <a:r>
              <a:rPr lang="en-US" dirty="0" err="1"/>
              <a:t>ili</a:t>
            </a:r>
            <a:r>
              <a:rPr lang="en-US" dirty="0"/>
              <a:t> </a:t>
            </a:r>
            <a:r>
              <a:rPr lang="en-US" dirty="0" err="1"/>
              <a:t>automatizovano</a:t>
            </a:r>
            <a:r>
              <a:rPr lang="en-US" dirty="0"/>
              <a:t>, a u </a:t>
            </a:r>
            <a:r>
              <a:rPr lang="en-US" dirty="0" err="1"/>
              <a:t>pogledu</a:t>
            </a:r>
            <a:r>
              <a:rPr lang="en-US" dirty="0"/>
              <a:t> </a:t>
            </a:r>
            <a:r>
              <a:rPr lang="en-US" dirty="0" err="1"/>
              <a:t>lokalizacije</a:t>
            </a:r>
            <a:r>
              <a:rPr lang="en-US" dirty="0"/>
              <a:t> </a:t>
            </a:r>
            <a:r>
              <a:rPr lang="en-US" dirty="0" err="1"/>
              <a:t>može</a:t>
            </a:r>
            <a:r>
              <a:rPr lang="en-US" dirty="0"/>
              <a:t> </a:t>
            </a:r>
            <a:r>
              <a:rPr lang="en-US" dirty="0" err="1"/>
              <a:t>biti</a:t>
            </a:r>
            <a:r>
              <a:rPr lang="en-US" dirty="0"/>
              <a:t> </a:t>
            </a:r>
            <a:r>
              <a:rPr lang="en-US" dirty="0" err="1"/>
              <a:t>stacionarno</a:t>
            </a:r>
            <a:r>
              <a:rPr lang="en-US" dirty="0"/>
              <a:t> </a:t>
            </a:r>
            <a:r>
              <a:rPr lang="en-US" dirty="0" err="1"/>
              <a:t>ili</a:t>
            </a:r>
            <a:r>
              <a:rPr lang="en-US" dirty="0"/>
              <a:t> </a:t>
            </a:r>
            <a:r>
              <a:rPr lang="en-US" dirty="0" err="1"/>
              <a:t>pokretno</a:t>
            </a:r>
            <a:r>
              <a:rPr lang="en-US" dirty="0"/>
              <a:t>.</a:t>
            </a:r>
          </a:p>
          <a:p>
            <a:pPr algn="just"/>
            <a:endParaRPr lang="en-US" dirty="0"/>
          </a:p>
        </p:txBody>
      </p:sp>
      <p:pic>
        <p:nvPicPr>
          <p:cNvPr id="4" name="Picture 3">
            <a:extLst>
              <a:ext uri="{FF2B5EF4-FFF2-40B4-BE49-F238E27FC236}">
                <a16:creationId xmlns:a16="http://schemas.microsoft.com/office/drawing/2014/main" id="{18E99081-3C71-4687-B201-7DC088595B84}"/>
              </a:ext>
            </a:extLst>
          </p:cNvPr>
          <p:cNvPicPr>
            <a:picLocks noChangeAspect="1"/>
          </p:cNvPicPr>
          <p:nvPr/>
        </p:nvPicPr>
        <p:blipFill rotWithShape="1">
          <a:blip r:embed="rId3">
            <a:extLst>
              <a:ext uri="{28A0092B-C50C-407E-A947-70E740481C1C}">
                <a14:useLocalDpi xmlns:a14="http://schemas.microsoft.com/office/drawing/2010/main" val="0"/>
              </a:ext>
            </a:extLst>
          </a:blip>
          <a:srcRect l="38915" t="7143" b="12857"/>
          <a:stretch/>
        </p:blipFill>
        <p:spPr>
          <a:xfrm>
            <a:off x="6629400" y="4572000"/>
            <a:ext cx="2517175" cy="2131748"/>
          </a:xfrm>
          <a:prstGeom prst="rect">
            <a:avLst/>
          </a:prstGeom>
        </p:spPr>
      </p:pic>
      <p:pic>
        <p:nvPicPr>
          <p:cNvPr id="6" name="Picture 5">
            <a:extLst>
              <a:ext uri="{FF2B5EF4-FFF2-40B4-BE49-F238E27FC236}">
                <a16:creationId xmlns:a16="http://schemas.microsoft.com/office/drawing/2014/main" id="{BA8A889D-0E16-410F-96CC-71ACEF1D6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124200"/>
            <a:ext cx="4340024" cy="2449014"/>
          </a:xfrm>
          <a:prstGeom prst="rect">
            <a:avLst/>
          </a:prstGeom>
        </p:spPr>
      </p:pic>
    </p:spTree>
    <p:extLst>
      <p:ext uri="{BB962C8B-B14F-4D97-AF65-F5344CB8AC3E}">
        <p14:creationId xmlns:p14="http://schemas.microsoft.com/office/powerpoint/2010/main" val="2452635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04850"/>
            <a:ext cx="8229600" cy="819150"/>
          </a:xfrm>
        </p:spPr>
        <p:txBody>
          <a:bodyPr/>
          <a:lstStyle/>
          <a:p>
            <a:pPr algn="ctr"/>
            <a:r>
              <a:rPr lang="x-none" sz="4400" b="1" dirty="0"/>
              <a:t>Radno mesto</a:t>
            </a:r>
            <a:endParaRPr lang="en-US" sz="4400" b="1" dirty="0"/>
          </a:p>
        </p:txBody>
      </p:sp>
      <p:sp>
        <p:nvSpPr>
          <p:cNvPr id="44035" name="Content Placeholder 2"/>
          <p:cNvSpPr>
            <a:spLocks noGrp="1"/>
          </p:cNvSpPr>
          <p:nvPr>
            <p:ph idx="1"/>
          </p:nvPr>
        </p:nvSpPr>
        <p:spPr>
          <a:xfrm>
            <a:off x="457200" y="1524000"/>
            <a:ext cx="8229600" cy="4572000"/>
          </a:xfrm>
        </p:spPr>
        <p:txBody>
          <a:bodyPr/>
          <a:lstStyle/>
          <a:p>
            <a:pPr algn="just"/>
            <a:r>
              <a:rPr lang="en-US" dirty="0" err="1"/>
              <a:t>Postoje</a:t>
            </a:r>
            <a:r>
              <a:rPr lang="en-US" dirty="0"/>
              <a:t> </a:t>
            </a:r>
            <a:r>
              <a:rPr lang="en-US" dirty="0" err="1"/>
              <a:t>radna</a:t>
            </a:r>
            <a:r>
              <a:rPr lang="en-US" dirty="0"/>
              <a:t> </a:t>
            </a:r>
            <a:r>
              <a:rPr lang="en-US" dirty="0" err="1"/>
              <a:t>mesta</a:t>
            </a:r>
            <a:r>
              <a:rPr lang="en-US" dirty="0"/>
              <a:t> </a:t>
            </a:r>
            <a:r>
              <a:rPr lang="en-US" dirty="0" err="1"/>
              <a:t>koja</a:t>
            </a:r>
            <a:r>
              <a:rPr lang="en-US" dirty="0"/>
              <a:t> </a:t>
            </a:r>
            <a:r>
              <a:rPr lang="en-US" dirty="0" err="1"/>
              <a:t>zahtevaju</a:t>
            </a:r>
            <a:r>
              <a:rPr lang="en-US" dirty="0"/>
              <a:t> </a:t>
            </a:r>
            <a:r>
              <a:rPr lang="en-US" dirty="0" err="1"/>
              <a:t>ležeći</a:t>
            </a:r>
            <a:r>
              <a:rPr lang="en-US" dirty="0"/>
              <a:t>, </a:t>
            </a:r>
            <a:r>
              <a:rPr lang="en-US" dirty="0" err="1"/>
              <a:t>čučeći</a:t>
            </a:r>
            <a:r>
              <a:rPr lang="en-US" dirty="0"/>
              <a:t>, </a:t>
            </a:r>
            <a:r>
              <a:rPr lang="en-US" dirty="0" err="1"/>
              <a:t>stojeći</a:t>
            </a:r>
            <a:r>
              <a:rPr lang="en-US" dirty="0"/>
              <a:t> </a:t>
            </a:r>
            <a:r>
              <a:rPr lang="en-US" dirty="0" err="1"/>
              <a:t>ili</a:t>
            </a:r>
            <a:r>
              <a:rPr lang="en-US" dirty="0"/>
              <a:t> </a:t>
            </a:r>
            <a:r>
              <a:rPr lang="en-US" dirty="0" err="1"/>
              <a:t>sedeći</a:t>
            </a:r>
            <a:r>
              <a:rPr lang="en-US" dirty="0"/>
              <a:t> </a:t>
            </a:r>
            <a:r>
              <a:rPr lang="en-US" dirty="0" err="1"/>
              <a:t>radni</a:t>
            </a:r>
            <a:r>
              <a:rPr lang="en-US" dirty="0"/>
              <a:t> </a:t>
            </a:r>
            <a:r>
              <a:rPr lang="en-US" dirty="0" err="1"/>
              <a:t>položaj</a:t>
            </a:r>
            <a:r>
              <a:rPr lang="en-US" dirty="0"/>
              <a:t>.</a:t>
            </a:r>
          </a:p>
        </p:txBody>
      </p:sp>
      <p:pic>
        <p:nvPicPr>
          <p:cNvPr id="2" name="Picture 1">
            <a:extLst>
              <a:ext uri="{FF2B5EF4-FFF2-40B4-BE49-F238E27FC236}">
                <a16:creationId xmlns:a16="http://schemas.microsoft.com/office/drawing/2014/main" id="{63EE6404-7CA2-42A0-809B-D74EA645C2D3}"/>
              </a:ext>
            </a:extLst>
          </p:cNvPr>
          <p:cNvPicPr>
            <a:picLocks noChangeAspect="1"/>
          </p:cNvPicPr>
          <p:nvPr/>
        </p:nvPicPr>
        <p:blipFill rotWithShape="1">
          <a:blip r:embed="rId2">
            <a:extLst>
              <a:ext uri="{28A0092B-C50C-407E-A947-70E740481C1C}">
                <a14:useLocalDpi xmlns:a14="http://schemas.microsoft.com/office/drawing/2010/main" val="0"/>
              </a:ext>
            </a:extLst>
          </a:blip>
          <a:srcRect l="21667" t="10001" r="18333" b="12499"/>
          <a:stretch/>
        </p:blipFill>
        <p:spPr>
          <a:xfrm>
            <a:off x="723900" y="4791075"/>
            <a:ext cx="2400300" cy="2066925"/>
          </a:xfrm>
          <a:prstGeom prst="rect">
            <a:avLst/>
          </a:prstGeom>
        </p:spPr>
      </p:pic>
      <p:pic>
        <p:nvPicPr>
          <p:cNvPr id="61442" name="Picture 2" descr="Awesome Workstation Allows You to Work While Lying Down | eTeknix">
            <a:extLst>
              <a:ext uri="{FF2B5EF4-FFF2-40B4-BE49-F238E27FC236}">
                <a16:creationId xmlns:a16="http://schemas.microsoft.com/office/drawing/2014/main" id="{E831C528-7279-42E8-9EF8-E00C09DD48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00" t="5555" r="8000" b="10889"/>
          <a:stretch/>
        </p:blipFill>
        <p:spPr bwMode="auto">
          <a:xfrm>
            <a:off x="76200" y="2438400"/>
            <a:ext cx="3657600" cy="2261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1B55D8-A973-40A8-8432-37DF1A01E0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44" r="15286"/>
          <a:stretch/>
        </p:blipFill>
        <p:spPr>
          <a:xfrm>
            <a:off x="6667500" y="2209800"/>
            <a:ext cx="2400300" cy="4408714"/>
          </a:xfrm>
          <a:prstGeom prst="rect">
            <a:avLst/>
          </a:prstGeom>
        </p:spPr>
      </p:pic>
      <p:pic>
        <p:nvPicPr>
          <p:cNvPr id="4" name="Picture 3">
            <a:extLst>
              <a:ext uri="{FF2B5EF4-FFF2-40B4-BE49-F238E27FC236}">
                <a16:creationId xmlns:a16="http://schemas.microsoft.com/office/drawing/2014/main" id="{E2F0EF0C-BB81-4146-8D49-E25AAF3429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67" t="35555" r="18749" b="10278"/>
          <a:stretch/>
        </p:blipFill>
        <p:spPr>
          <a:xfrm>
            <a:off x="3822398" y="2686050"/>
            <a:ext cx="2654601" cy="3450981"/>
          </a:xfrm>
          <a:prstGeom prst="rect">
            <a:avLst/>
          </a:prstGeom>
        </p:spPr>
      </p:pic>
    </p:spTree>
    <p:extLst>
      <p:ext uri="{BB962C8B-B14F-4D97-AF65-F5344CB8AC3E}">
        <p14:creationId xmlns:p14="http://schemas.microsoft.com/office/powerpoint/2010/main" val="85246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781050"/>
            <a:ext cx="8153400" cy="666750"/>
          </a:xfrm>
        </p:spPr>
        <p:txBody>
          <a:bodyPr/>
          <a:lstStyle/>
          <a:p>
            <a:pPr algn="ctr"/>
            <a:r>
              <a:rPr lang="x-none" sz="4000" b="1" dirty="0"/>
              <a:t>Dizajn radnog mesta-sedenje</a:t>
            </a:r>
          </a:p>
        </p:txBody>
      </p:sp>
      <p:pic>
        <p:nvPicPr>
          <p:cNvPr id="45059" name="Content Placeholder 5" descr="radnoMjesto.gif"/>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2466599"/>
            <a:ext cx="4800600" cy="4391401"/>
          </a:xfrm>
        </p:spPr>
      </p:pic>
      <p:pic>
        <p:nvPicPr>
          <p:cNvPr id="45060" name="Content Placeholder 6" descr="uredjenje rad mesta.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65588" y="2878138"/>
            <a:ext cx="4824412" cy="3619500"/>
          </a:xfrm>
        </p:spPr>
      </p:pic>
      <p:sp>
        <p:nvSpPr>
          <p:cNvPr id="45061" name="Rectangle 4"/>
          <p:cNvSpPr>
            <a:spLocks noChangeArrowheads="1"/>
          </p:cNvSpPr>
          <p:nvPr/>
        </p:nvSpPr>
        <p:spPr bwMode="auto">
          <a:xfrm>
            <a:off x="381000" y="152400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x-none" sz="2400" dirty="0"/>
              <a:t>Sedeći radni položaj dovodi do statičkog napora, koji se mora smanjiti češćim promenama položaja ili pauzama.</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704850"/>
            <a:ext cx="8229600" cy="666750"/>
          </a:xfrm>
        </p:spPr>
        <p:txBody>
          <a:bodyPr/>
          <a:lstStyle/>
          <a:p>
            <a:pPr algn="ctr"/>
            <a:r>
              <a:rPr lang="x-none" sz="4000" b="1" dirty="0"/>
              <a:t>Dizajn radnog mesta - stajanje</a:t>
            </a:r>
            <a:endParaRPr lang="en-US" sz="4000" dirty="0"/>
          </a:p>
        </p:txBody>
      </p:sp>
      <p:pic>
        <p:nvPicPr>
          <p:cNvPr id="46083" name="Content Placeholder 3" descr="stajanj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3962400"/>
            <a:ext cx="5870575" cy="2971800"/>
          </a:xfrm>
        </p:spPr>
      </p:pic>
      <p:sp>
        <p:nvSpPr>
          <p:cNvPr id="46084" name="Rectangle 4"/>
          <p:cNvSpPr>
            <a:spLocks noChangeArrowheads="1"/>
          </p:cNvSpPr>
          <p:nvPr/>
        </p:nvSpPr>
        <p:spPr bwMode="auto">
          <a:xfrm>
            <a:off x="304800" y="1524000"/>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sr-Cyrl-CS" sz="2400" dirty="0">
                <a:latin typeface="+mn-lt"/>
              </a:rPr>
              <a:t>Visina radne površine obično se određuje na osnovu visine laktova i u zavisnosti od vrste posla.</a:t>
            </a:r>
            <a:endParaRPr lang="x-none" sz="2400" dirty="0">
              <a:latin typeface="+mn-lt"/>
            </a:endParaRPr>
          </a:p>
          <a:p>
            <a:pPr marL="342900" lvl="0" indent="-342900" algn="just">
              <a:buFont typeface="Wingdings" pitchFamily="2" charset="2"/>
              <a:buChar char="ü"/>
            </a:pPr>
            <a:r>
              <a:rPr lang="sr-Cyrl-CS" sz="2400" dirty="0">
                <a:latin typeface="+mn-lt"/>
              </a:rPr>
              <a:t>Za precizne poslove se preporučuje visina radne površine koja je za 5-10 cm iznad visine laktova.</a:t>
            </a:r>
            <a:endParaRPr lang="x-none" sz="2400" dirty="0">
              <a:latin typeface="+mn-lt"/>
            </a:endParaRPr>
          </a:p>
          <a:p>
            <a:pPr marL="342900" lvl="0" indent="-342900" algn="just">
              <a:buFont typeface="Wingdings" pitchFamily="2" charset="2"/>
              <a:buChar char="ü"/>
            </a:pPr>
            <a:r>
              <a:rPr lang="sr-Cyrl-CS" sz="2400" dirty="0">
                <a:latin typeface="+mn-lt"/>
              </a:rPr>
              <a:t>Za lake poslove bi visina radne površine trebalo da bude 5-10 cm ispod visine laktova, dok teški poslovi zahtevaju radnu površinu koja je 20-40 cm niža od visine laktova</a:t>
            </a:r>
            <a:r>
              <a:rPr lang="x-none" sz="2400" dirty="0">
                <a:latin typeface="+mn-lt"/>
              </a:rPr>
              <a:t>.</a:t>
            </a:r>
            <a:r>
              <a:rPr lang="sr-Cyrl-CS" sz="2400" dirty="0">
                <a:latin typeface="+mn-lt"/>
              </a:rPr>
              <a:t> </a:t>
            </a:r>
            <a:endParaRPr lang="x-none" sz="24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3124200"/>
            <a:ext cx="8229600" cy="666750"/>
          </a:xfrm>
        </p:spPr>
        <p:txBody>
          <a:bodyPr/>
          <a:lstStyle/>
          <a:p>
            <a:pPr algn="ctr"/>
            <a:r>
              <a:rPr lang="en-US" sz="6000" b="1" dirty="0"/>
              <a:t>HVALA NA PA</a:t>
            </a:r>
            <a:r>
              <a:rPr lang="sr-Latn-CS" sz="6000" b="1" dirty="0"/>
              <a:t>ŽNJI !!!</a:t>
            </a: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686800" cy="4308872"/>
          </a:xfrm>
          <a:prstGeom prst="rect">
            <a:avLst/>
          </a:prstGeom>
        </p:spPr>
        <p:txBody>
          <a:bodyPr>
            <a:spAutoFit/>
          </a:bodyPr>
          <a:lstStyle/>
          <a:p>
            <a:pPr marL="274320" indent="-274320" algn="just" fontAlgn="auto">
              <a:spcBef>
                <a:spcPts val="600"/>
              </a:spcBef>
              <a:spcAft>
                <a:spcPts val="0"/>
              </a:spcAft>
              <a:buClr>
                <a:schemeClr val="accent3"/>
              </a:buClr>
              <a:buFont typeface="Wingdings 2"/>
              <a:buChar char=""/>
              <a:defRPr/>
            </a:pPr>
            <a:r>
              <a:rPr lang="sr-Latn-RS" sz="2400" dirty="0">
                <a:latin typeface="+mn-lt"/>
              </a:rPr>
              <a:t>Dobar deo onoga što se danas kod nas projektuje zasniva se na prevaziđenim standardima, na korišćenju intuicije u rasuđivanju, na preporukama proizvođača, bez vođenja računa o veličini i dinamici tela. </a:t>
            </a:r>
          </a:p>
          <a:p>
            <a:pPr marL="274320" indent="-274320" algn="just" fontAlgn="auto">
              <a:spcBef>
                <a:spcPts val="600"/>
              </a:spcBef>
              <a:spcAft>
                <a:spcPts val="0"/>
              </a:spcAft>
              <a:buClr>
                <a:schemeClr val="accent3"/>
              </a:buClr>
              <a:buFont typeface="Wingdings 2"/>
              <a:buChar char=""/>
              <a:defRPr/>
            </a:pPr>
            <a:r>
              <a:rPr lang="sr-Latn-RS" sz="2400" dirty="0">
                <a:latin typeface="+mn-lt"/>
              </a:rPr>
              <a:t>Još uvek se češće računa na sposobnost prilagođavanja čoveka nego što se ulažu napori za ergonomsko prilagođavanje opreme za rad. </a:t>
            </a:r>
          </a:p>
          <a:p>
            <a:pPr marL="274320" indent="-274320" algn="just" fontAlgn="auto">
              <a:spcBef>
                <a:spcPts val="600"/>
              </a:spcBef>
              <a:spcAft>
                <a:spcPts val="0"/>
              </a:spcAft>
              <a:buClr>
                <a:schemeClr val="accent3"/>
              </a:buClr>
              <a:buFont typeface="Wingdings 2"/>
              <a:buChar char=""/>
              <a:defRPr/>
            </a:pPr>
            <a:r>
              <a:rPr lang="sr-Latn-RS" sz="2400" dirty="0">
                <a:latin typeface="+mn-lt"/>
              </a:rPr>
              <a:t>Primena ergonomije još uvek je izraženija u vojnom sektoru, dok je njena primena u svakodnevnom životu kao što je projektovanje  unutrašnjeg prostora u našim domovima, kancelarijama, zdravstvenim ustanovama, školama ograničena. </a:t>
            </a:r>
            <a:endParaRPr lang="x-none" sz="24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686800" cy="4678204"/>
          </a:xfrm>
          <a:prstGeom prst="rect">
            <a:avLst/>
          </a:prstGeom>
        </p:spPr>
        <p:txBody>
          <a:bodyPr>
            <a:spAutoFit/>
          </a:bodyPr>
          <a:lstStyle/>
          <a:p>
            <a:pPr marL="274320" indent="-274320" algn="just" fontAlgn="auto">
              <a:spcBef>
                <a:spcPts val="600"/>
              </a:spcBef>
              <a:spcAft>
                <a:spcPts val="0"/>
              </a:spcAft>
              <a:buClr>
                <a:schemeClr val="accent3"/>
              </a:buClr>
              <a:buFont typeface="Wingdings 2"/>
              <a:buChar char=""/>
              <a:defRPr/>
            </a:pPr>
            <a:r>
              <a:rPr lang="sr-Latn-RS" sz="2400" dirty="0">
                <a:latin typeface="+mn-lt"/>
              </a:rPr>
              <a:t>U skorije vreme konačno se uviđa da mašine i uređaji koji nisu prilagođeni mogućnostima čoveka predstavljaju smetnju za njihovo korišćenje i utiču ne samo na komfor, već i na ličnu bezbednost i zdravlje. </a:t>
            </a:r>
          </a:p>
          <a:p>
            <a:pPr marL="274320" indent="-274320" algn="just" fontAlgn="auto">
              <a:spcBef>
                <a:spcPts val="600"/>
              </a:spcBef>
              <a:spcAft>
                <a:spcPts val="0"/>
              </a:spcAft>
              <a:buClr>
                <a:schemeClr val="accent3"/>
              </a:buClr>
              <a:buFont typeface="Wingdings 2"/>
              <a:buChar char=""/>
              <a:defRPr/>
            </a:pPr>
            <a:r>
              <a:rPr lang="sr-Latn-RS" sz="2400" dirty="0">
                <a:latin typeface="+mn-lt"/>
              </a:rPr>
              <a:t>Veliki broj zemalja (Nemačka, Francuska, Engleska, Rusija, Amerika i druge) već je donelo nekoliko desetina ergonomskih standarda u kojima se definišu ergonomski podaci i precizira njihova primena u praksi. </a:t>
            </a:r>
          </a:p>
          <a:p>
            <a:pPr marL="274320" indent="-274320" algn="just" fontAlgn="auto">
              <a:spcBef>
                <a:spcPts val="600"/>
              </a:spcBef>
              <a:spcAft>
                <a:spcPts val="0"/>
              </a:spcAft>
              <a:buClr>
                <a:schemeClr val="accent3"/>
              </a:buClr>
              <a:buFont typeface="Wingdings 2"/>
              <a:buChar char=""/>
              <a:defRPr/>
            </a:pPr>
            <a:r>
              <a:rPr lang="sr-Latn-RS" sz="2400" dirty="0">
                <a:latin typeface="+mn-lt"/>
              </a:rPr>
              <a:t>Kod nas se, zbog nepostojanja organizovanih merenja, ergonomski podaci najčešće određuju po ugledu na postojeća rešenja iz stranih izvora, što vrlo često može dovesti do pogrešnog projektovanja radnih mesta, mašina, uređaja ili opreme. </a:t>
            </a:r>
          </a:p>
        </p:txBody>
      </p:sp>
    </p:spTree>
    <p:extLst>
      <p:ext uri="{BB962C8B-B14F-4D97-AF65-F5344CB8AC3E}">
        <p14:creationId xmlns:p14="http://schemas.microsoft.com/office/powerpoint/2010/main" val="371415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82286"/>
            <a:ext cx="8686800" cy="2462213"/>
          </a:xfrm>
          <a:prstGeom prst="rect">
            <a:avLst/>
          </a:prstGeom>
        </p:spPr>
        <p:txBody>
          <a:bodyPr>
            <a:spAutoFit/>
          </a:bodyPr>
          <a:lstStyle/>
          <a:p>
            <a:pPr marL="274320" indent="-274320" algn="just" fontAlgn="auto">
              <a:spcBef>
                <a:spcPts val="600"/>
              </a:spcBef>
              <a:spcAft>
                <a:spcPts val="0"/>
              </a:spcAft>
              <a:buClr>
                <a:schemeClr val="accent3"/>
              </a:buClr>
              <a:buFont typeface="Wingdings 2"/>
              <a:buChar char=""/>
              <a:defRPr/>
            </a:pPr>
            <a:r>
              <a:rPr lang="x-none" sz="2400" dirty="0">
                <a:latin typeface="+mn-lt"/>
              </a:rPr>
              <a:t>Razmatranje ljudskih faktora (jedan od najvažnijih je veličina tela i njegove mere) predstavlja integralni deo procesa ergonomskog projektovanja</a:t>
            </a:r>
            <a:r>
              <a:rPr lang="en-US" sz="2400" dirty="0">
                <a:latin typeface="+mn-lt"/>
              </a:rPr>
              <a:t>.</a:t>
            </a:r>
            <a:endParaRPr lang="x-none" sz="2400" dirty="0">
              <a:latin typeface="+mn-lt"/>
            </a:endParaRPr>
          </a:p>
          <a:p>
            <a:pPr marL="274320" indent="-274320" algn="just" fontAlgn="auto">
              <a:spcBef>
                <a:spcPts val="600"/>
              </a:spcBef>
              <a:spcAft>
                <a:spcPts val="0"/>
              </a:spcAft>
              <a:buClr>
                <a:schemeClr val="accent3"/>
              </a:buClr>
              <a:buFont typeface="Wingdings 2"/>
              <a:buChar char=""/>
              <a:defRPr/>
            </a:pPr>
            <a:r>
              <a:rPr lang="x-none" sz="2400" b="1" dirty="0">
                <a:latin typeface="+mn-lt"/>
              </a:rPr>
              <a:t>Ergonomsko projektovanje </a:t>
            </a:r>
            <a:r>
              <a:rPr lang="x-none" sz="2400" dirty="0">
                <a:latin typeface="+mn-lt"/>
              </a:rPr>
              <a:t>podrazumeva proces oblikovanja sistema čovek-mašina-okruženje na osnovu ergonomskih principa</a:t>
            </a:r>
            <a:r>
              <a:rPr lang="en-US" sz="2400" dirty="0">
                <a:latin typeface="+mn-lt"/>
              </a:rPr>
              <a:t>.</a:t>
            </a:r>
            <a:endParaRPr lang="sr-Latn-RS" sz="2400" dirty="0">
              <a:latin typeface="+mn-lt"/>
            </a:endParaRPr>
          </a:p>
          <a:p>
            <a:pPr algn="just" fontAlgn="auto">
              <a:spcBef>
                <a:spcPts val="600"/>
              </a:spcBef>
              <a:spcAft>
                <a:spcPts val="0"/>
              </a:spcAft>
              <a:buClr>
                <a:schemeClr val="accent3"/>
              </a:buClr>
              <a:defRPr/>
            </a:pPr>
            <a:endParaRPr lang="x-none" sz="2400" dirty="0">
              <a:latin typeface="+mn-lt"/>
            </a:endParaRPr>
          </a:p>
        </p:txBody>
      </p:sp>
      <p:pic>
        <p:nvPicPr>
          <p:cNvPr id="3" name="Picture 2">
            <a:extLst>
              <a:ext uri="{FF2B5EF4-FFF2-40B4-BE49-F238E27FC236}">
                <a16:creationId xmlns:a16="http://schemas.microsoft.com/office/drawing/2014/main" id="{40555B14-AA24-4C55-8F4F-DF2699D2C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642924"/>
            <a:ext cx="5105400" cy="2797270"/>
          </a:xfrm>
          <a:prstGeom prst="rect">
            <a:avLst/>
          </a:prstGeom>
        </p:spPr>
      </p:pic>
    </p:spTree>
    <p:extLst>
      <p:ext uri="{BB962C8B-B14F-4D97-AF65-F5344CB8AC3E}">
        <p14:creationId xmlns:p14="http://schemas.microsoft.com/office/powerpoint/2010/main" val="375403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6512"/>
            <a:ext cx="8686800" cy="5940088"/>
          </a:xfrm>
          <a:prstGeom prst="rect">
            <a:avLst/>
          </a:prstGeom>
        </p:spPr>
        <p:txBody>
          <a:bodyPr>
            <a:spAutoFit/>
          </a:bodyPr>
          <a:lstStyle/>
          <a:p>
            <a:pPr marL="274320" indent="-274320" algn="just" fontAlgn="auto">
              <a:spcBef>
                <a:spcPts val="600"/>
              </a:spcBef>
              <a:spcAft>
                <a:spcPts val="0"/>
              </a:spcAft>
              <a:buClr>
                <a:schemeClr val="accent3"/>
              </a:buClr>
              <a:buFont typeface="Wingdings 2"/>
              <a:buChar char=""/>
              <a:defRPr/>
            </a:pPr>
            <a:r>
              <a:rPr lang="x-none" sz="2400" dirty="0">
                <a:latin typeface="+mn-lt"/>
              </a:rPr>
              <a:t>Polaznu osnovu u ergonomskom projektovanju čine ergonomski podaci koji se prema izvoru  mogu podeliti na:  </a:t>
            </a:r>
          </a:p>
          <a:p>
            <a:pPr marL="1257300" lvl="2" indent="-342900" algn="just" fontAlgn="auto">
              <a:spcBef>
                <a:spcPts val="600"/>
              </a:spcBef>
              <a:spcAft>
                <a:spcPts val="0"/>
              </a:spcAft>
              <a:buClr>
                <a:schemeClr val="accent3"/>
              </a:buClr>
              <a:buFont typeface="Wingdings" pitchFamily="2" charset="2"/>
              <a:buChar char="Ø"/>
              <a:defRPr/>
            </a:pPr>
            <a:r>
              <a:rPr lang="sr-Latn-RS" sz="2400" b="1" dirty="0">
                <a:latin typeface="+mn-lt"/>
              </a:rPr>
              <a:t>Egzaktni ergonomski podaci </a:t>
            </a:r>
            <a:r>
              <a:rPr lang="sr-Latn-RS" sz="2400" dirty="0">
                <a:latin typeface="+mn-lt"/>
              </a:rPr>
              <a:t>– to su svi oni elementi koji definišu građu čovekovog tela i odnose se na populaciju kojoj pripada ispitivani uzorak, a dobijaju se antropometrijskim i biomehaničkim merenjima;</a:t>
            </a:r>
          </a:p>
          <a:p>
            <a:pPr marL="1257300" lvl="2" indent="-342900" algn="just" fontAlgn="auto">
              <a:spcBef>
                <a:spcPts val="600"/>
              </a:spcBef>
              <a:spcAft>
                <a:spcPts val="0"/>
              </a:spcAft>
              <a:buClr>
                <a:schemeClr val="accent3"/>
              </a:buClr>
              <a:buFont typeface="Wingdings" pitchFamily="2" charset="2"/>
              <a:buChar char="Ø"/>
              <a:defRPr/>
            </a:pPr>
            <a:r>
              <a:rPr lang="sr-Latn-RS" sz="2400" b="1" dirty="0">
                <a:latin typeface="+mn-lt"/>
              </a:rPr>
              <a:t>Empirijski ergonomski podaci </a:t>
            </a:r>
            <a:r>
              <a:rPr lang="sr-Latn-RS" sz="2400" dirty="0">
                <a:latin typeface="+mn-lt"/>
              </a:rPr>
              <a:t>– to su fiziološki, psihološki i psihofiziološki parametri dobijeni eksperimentalno na relativno malom uzorku i manje su precizni. To su podaci koji definišu mentalne, senzorne, energetske i druge osobine čoveka;</a:t>
            </a:r>
          </a:p>
          <a:p>
            <a:pPr marL="1257300" lvl="2" indent="-342900" algn="just" fontAlgn="auto">
              <a:spcBef>
                <a:spcPts val="600"/>
              </a:spcBef>
              <a:spcAft>
                <a:spcPts val="0"/>
              </a:spcAft>
              <a:buClr>
                <a:schemeClr val="accent3"/>
              </a:buClr>
              <a:buFont typeface="Wingdings" pitchFamily="2" charset="2"/>
              <a:buChar char="Ø"/>
              <a:defRPr/>
            </a:pPr>
            <a:r>
              <a:rPr lang="sr-Latn-RS" sz="2400" b="1" dirty="0">
                <a:latin typeface="+mn-lt"/>
              </a:rPr>
              <a:t>Izvedeni ergonomski podaci </a:t>
            </a:r>
            <a:r>
              <a:rPr lang="sr-Latn-RS" sz="2400" dirty="0">
                <a:latin typeface="+mn-lt"/>
              </a:rPr>
              <a:t>– dobijeni tranformacijom predhodnih podataka, zbog čega im osobine zavise od osnovnih podataka iz kojih su izvedeni. </a:t>
            </a:r>
          </a:p>
          <a:p>
            <a:pPr algn="just" fontAlgn="auto">
              <a:spcBef>
                <a:spcPts val="600"/>
              </a:spcBef>
              <a:spcAft>
                <a:spcPts val="0"/>
              </a:spcAft>
              <a:buClr>
                <a:schemeClr val="accent3"/>
              </a:buClr>
              <a:defRPr/>
            </a:pPr>
            <a:endParaRPr lang="x-none" sz="2400" dirty="0">
              <a:latin typeface="+mn-lt"/>
            </a:endParaRPr>
          </a:p>
        </p:txBody>
      </p:sp>
    </p:spTree>
    <p:extLst>
      <p:ext uri="{BB962C8B-B14F-4D97-AF65-F5344CB8AC3E}">
        <p14:creationId xmlns:p14="http://schemas.microsoft.com/office/powerpoint/2010/main" val="295790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35588"/>
            <a:ext cx="8686800" cy="5493812"/>
          </a:xfrm>
          <a:prstGeom prst="rect">
            <a:avLst/>
          </a:prstGeom>
        </p:spPr>
        <p:txBody>
          <a:bodyPr>
            <a:spAutoFit/>
          </a:bodyPr>
          <a:lstStyle/>
          <a:p>
            <a:pPr marL="274320" indent="-274320" algn="just" fontAlgn="auto">
              <a:spcBef>
                <a:spcPts val="600"/>
              </a:spcBef>
              <a:spcAft>
                <a:spcPts val="0"/>
              </a:spcAft>
              <a:buClr>
                <a:schemeClr val="accent3"/>
              </a:buClr>
              <a:buFont typeface="Wingdings 2"/>
              <a:buChar char=""/>
              <a:defRPr/>
            </a:pPr>
            <a:r>
              <a:rPr lang="x-none" sz="2400" dirty="0">
                <a:latin typeface="+mn-lt"/>
              </a:rPr>
              <a:t>Prema uzorku sa koga su dobijeni, ergonomski podaci mogu biti namenjeni projektovanju za </a:t>
            </a:r>
            <a:r>
              <a:rPr lang="x-none" sz="2400" b="1" dirty="0">
                <a:latin typeface="+mn-lt"/>
              </a:rPr>
              <a:t>opštu, posebnu i specijalnu </a:t>
            </a:r>
            <a:r>
              <a:rPr lang="x-none" sz="2400" dirty="0">
                <a:latin typeface="+mn-lt"/>
              </a:rPr>
              <a:t>populaciju</a:t>
            </a:r>
            <a:r>
              <a:rPr lang="en-US" sz="2400" dirty="0">
                <a:latin typeface="+mn-lt"/>
              </a:rPr>
              <a:t>.</a:t>
            </a:r>
            <a:endParaRPr lang="sr-Latn-RS" sz="2400" dirty="0">
              <a:latin typeface="+mn-lt"/>
            </a:endParaRPr>
          </a:p>
          <a:p>
            <a:pPr marL="274320" indent="-274320" algn="just" fontAlgn="auto">
              <a:spcBef>
                <a:spcPts val="600"/>
              </a:spcBef>
              <a:spcAft>
                <a:spcPts val="0"/>
              </a:spcAft>
              <a:buClr>
                <a:schemeClr val="accent3"/>
              </a:buClr>
              <a:buFont typeface="Wingdings 2"/>
              <a:buChar char=""/>
              <a:defRPr/>
            </a:pPr>
            <a:r>
              <a:rPr lang="sr-Latn-RS" sz="2400" dirty="0">
                <a:latin typeface="+mn-lt"/>
              </a:rPr>
              <a:t>Ergonomski podaci za opštu populaciju dobijaju se na veoma velikom uzorku po svim osobinama koje se javljaju u </a:t>
            </a:r>
            <a:r>
              <a:rPr lang="sr-Latn-RS" sz="2400" b="1" dirty="0">
                <a:latin typeface="+mn-lt"/>
              </a:rPr>
              <a:t>opštoj populaciji </a:t>
            </a:r>
            <a:r>
              <a:rPr lang="sr-Latn-RS" sz="2400" dirty="0">
                <a:latin typeface="+mn-lt"/>
              </a:rPr>
              <a:t>(pol, godine starosti, zanimanje i sl.). </a:t>
            </a:r>
          </a:p>
          <a:p>
            <a:pPr marL="274320" indent="-274320" algn="just" fontAlgn="auto">
              <a:spcBef>
                <a:spcPts val="600"/>
              </a:spcBef>
              <a:spcAft>
                <a:spcPts val="0"/>
              </a:spcAft>
              <a:buClr>
                <a:schemeClr val="accent3"/>
              </a:buClr>
              <a:buFont typeface="Wingdings 2"/>
              <a:buChar char=""/>
              <a:defRPr/>
            </a:pPr>
            <a:r>
              <a:rPr lang="sr-Latn-RS" sz="2400" dirty="0">
                <a:latin typeface="+mn-lt"/>
              </a:rPr>
              <a:t>Sužavanjem reprezentativnosti uzorka oko neke dominantne osobine dobijaju se podaci za </a:t>
            </a:r>
            <a:r>
              <a:rPr lang="sr-Latn-RS" sz="2400" b="1" dirty="0">
                <a:latin typeface="+mn-lt"/>
              </a:rPr>
              <a:t>posebnu populaciju </a:t>
            </a:r>
            <a:r>
              <a:rPr lang="sr-Latn-RS" sz="2400" dirty="0">
                <a:latin typeface="+mn-lt"/>
              </a:rPr>
              <a:t>(na primer podaci koji se odnose samo na mušku ili samo na žensku populaciju, na određeni uzrast i sl.). </a:t>
            </a:r>
          </a:p>
          <a:p>
            <a:pPr marL="274320" indent="-274320" algn="just" fontAlgn="auto">
              <a:spcBef>
                <a:spcPts val="600"/>
              </a:spcBef>
              <a:spcAft>
                <a:spcPts val="0"/>
              </a:spcAft>
              <a:buClr>
                <a:schemeClr val="accent3"/>
              </a:buClr>
              <a:buFont typeface="Wingdings 2"/>
              <a:buChar char=""/>
              <a:defRPr/>
            </a:pPr>
            <a:r>
              <a:rPr lang="sr-Latn-RS" sz="2400" dirty="0">
                <a:latin typeface="+mn-lt"/>
              </a:rPr>
              <a:t>Daljim smanjivanjem reprezentativnosti uzorka i dodatnih merenjem dobijaju se podaci o </a:t>
            </a:r>
            <a:r>
              <a:rPr lang="sr-Latn-RS" sz="2400" b="1" dirty="0">
                <a:latin typeface="+mn-lt"/>
              </a:rPr>
              <a:t>specifičnoj populaciji </a:t>
            </a:r>
            <a:r>
              <a:rPr lang="sr-Latn-RS" sz="2400" dirty="0">
                <a:latin typeface="+mn-lt"/>
              </a:rPr>
              <a:t>čije pojedine osobine nisu mogle biti obuhvaćene opštim merenje (na pr. levoruki i sl.).</a:t>
            </a:r>
            <a:endParaRPr lang="x-none" sz="2400" dirty="0">
              <a:latin typeface="+mn-lt"/>
            </a:endParaRPr>
          </a:p>
        </p:txBody>
      </p:sp>
    </p:spTree>
    <p:extLst>
      <p:ext uri="{BB962C8B-B14F-4D97-AF65-F5344CB8AC3E}">
        <p14:creationId xmlns:p14="http://schemas.microsoft.com/office/powerpoint/2010/main" val="271093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66700" y="1447800"/>
            <a:ext cx="5981700" cy="5257800"/>
          </a:xfrm>
        </p:spPr>
        <p:txBody>
          <a:bodyPr>
            <a:normAutofit fontScale="92500" lnSpcReduction="10000"/>
          </a:bodyPr>
          <a:lstStyle/>
          <a:p>
            <a:r>
              <a:rPr lang="sr-Latn-RS" sz="2800" dirty="0"/>
              <a:t>Antropometrija je grana antropologije, nauke o biološkom aspektu čovekove prirode. </a:t>
            </a:r>
          </a:p>
          <a:p>
            <a:r>
              <a:rPr lang="sr-Latn-RS" sz="2800" dirty="0"/>
              <a:t>Antropometrija je nauka koja se bavi utvrđivanjem dimenzija ljudskog tela i pojedinih njegovih delova, kao i korelacija između tih dimenzija. </a:t>
            </a:r>
          </a:p>
          <a:p>
            <a:r>
              <a:rPr lang="sr-Latn-RS" sz="2800" dirty="0"/>
              <a:t>Antropometrijske metode i tehnike našle su svoju punu primenu u ergonomiji. </a:t>
            </a:r>
          </a:p>
          <a:p>
            <a:r>
              <a:rPr lang="en-US" sz="2800" dirty="0" err="1"/>
              <a:t>Antropometrijska</a:t>
            </a:r>
            <a:r>
              <a:rPr lang="en-US" sz="2800" dirty="0"/>
              <a:t> </a:t>
            </a:r>
            <a:r>
              <a:rPr lang="en-US" sz="2800" dirty="0" err="1"/>
              <a:t>merenja</a:t>
            </a:r>
            <a:r>
              <a:rPr lang="en-US" sz="2800" dirty="0"/>
              <a:t> se </a:t>
            </a:r>
            <a:r>
              <a:rPr lang="en-US" sz="2800" dirty="0" err="1"/>
              <a:t>vrše</a:t>
            </a:r>
            <a:r>
              <a:rPr lang="en-US" sz="2800" dirty="0"/>
              <a:t> </a:t>
            </a:r>
            <a:r>
              <a:rPr lang="en-US" sz="2800" dirty="0" err="1"/>
              <a:t>standardnim</a:t>
            </a:r>
            <a:r>
              <a:rPr lang="en-US" sz="2800" dirty="0"/>
              <a:t> </a:t>
            </a:r>
            <a:r>
              <a:rPr lang="en-US" sz="2800" dirty="0" err="1"/>
              <a:t>instrumentima</a:t>
            </a:r>
            <a:r>
              <a:rPr lang="en-US" sz="2800" dirty="0"/>
              <a:t> po </a:t>
            </a:r>
            <a:r>
              <a:rPr lang="en-US" sz="2800" dirty="0" err="1"/>
              <a:t>utvrđenoj</a:t>
            </a:r>
            <a:r>
              <a:rPr lang="en-US" sz="2800" dirty="0"/>
              <a:t> </a:t>
            </a:r>
            <a:r>
              <a:rPr lang="en-US" sz="2800" dirty="0" err="1"/>
              <a:t>metodologiji</a:t>
            </a:r>
            <a:r>
              <a:rPr lang="en-US" sz="2800" dirty="0"/>
              <a:t>, </a:t>
            </a:r>
            <a:r>
              <a:rPr lang="en-US" sz="2800" dirty="0" err="1"/>
              <a:t>što</a:t>
            </a:r>
            <a:r>
              <a:rPr lang="en-US" sz="2800" dirty="0"/>
              <a:t> </a:t>
            </a:r>
            <a:r>
              <a:rPr lang="en-US" sz="2800" dirty="0" err="1"/>
              <a:t>omogućava</a:t>
            </a:r>
            <a:r>
              <a:rPr lang="en-US" sz="2800" dirty="0"/>
              <a:t> </a:t>
            </a:r>
            <a:r>
              <a:rPr lang="en-US" sz="2800" dirty="0" err="1"/>
              <a:t>njihovo</a:t>
            </a:r>
            <a:r>
              <a:rPr lang="en-US" sz="2800" dirty="0"/>
              <a:t> </a:t>
            </a:r>
            <a:r>
              <a:rPr lang="en-US" sz="2800" dirty="0" err="1"/>
              <a:t>upoređivanje</a:t>
            </a:r>
            <a:r>
              <a:rPr lang="x-none" sz="2800" dirty="0"/>
              <a:t>.</a:t>
            </a:r>
          </a:p>
        </p:txBody>
      </p:sp>
      <p:pic>
        <p:nvPicPr>
          <p:cNvPr id="3" name="Picture 2">
            <a:extLst>
              <a:ext uri="{FF2B5EF4-FFF2-40B4-BE49-F238E27FC236}">
                <a16:creationId xmlns:a16="http://schemas.microsoft.com/office/drawing/2014/main" id="{F817B61E-ED8F-427D-A337-485CE84D8CED}"/>
              </a:ext>
            </a:extLst>
          </p:cNvPr>
          <p:cNvPicPr>
            <a:picLocks noChangeAspect="1"/>
          </p:cNvPicPr>
          <p:nvPr/>
        </p:nvPicPr>
        <p:blipFill rotWithShape="1">
          <a:blip r:embed="rId2">
            <a:extLst>
              <a:ext uri="{28A0092B-C50C-407E-A947-70E740481C1C}">
                <a14:useLocalDpi xmlns:a14="http://schemas.microsoft.com/office/drawing/2010/main" val="0"/>
              </a:ext>
            </a:extLst>
          </a:blip>
          <a:srcRect l="34000" r="38444"/>
          <a:stretch/>
        </p:blipFill>
        <p:spPr>
          <a:xfrm>
            <a:off x="6248400" y="1295400"/>
            <a:ext cx="2824141" cy="51244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ysClr val="windowText" lastClr="000000"/>
      </a:dk1>
      <a:lt1>
        <a:sysClr val="window" lastClr="FFFFFF"/>
      </a:lt1>
      <a:dk2>
        <a:srgbClr val="4F271C"/>
      </a:dk2>
      <a:lt2>
        <a:srgbClr val="FEF0CD"/>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1871</TotalTime>
  <Words>1972</Words>
  <Application>Microsoft Office PowerPoint</Application>
  <PresentationFormat>On-screen Show (4:3)</PresentationFormat>
  <Paragraphs>143</Paragraphs>
  <Slides>35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Wingdings</vt:lpstr>
      <vt:lpstr>Wingdings 2</vt:lpstr>
      <vt:lpstr>Flow</vt:lpstr>
      <vt:lpstr>Equation</vt:lpstr>
      <vt:lpstr>ANTROPOMETRIJSKE I BIOMEHANIČKE  METODE ISTRAŽIVANjA</vt:lpstr>
      <vt:lpstr>ERGONOMSKO PROJEKTOVANjE RADNIH AKTIVNOSTI</vt:lpstr>
      <vt:lpstr>    ANTROPOMETRIJA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Antropometrijska varijable</vt:lpstr>
      <vt:lpstr>Antropometrijska varijable</vt:lpstr>
      <vt:lpstr>Antropometrijska raznolikost</vt:lpstr>
      <vt:lpstr>Razlike između polova-dimorfizam</vt:lpstr>
      <vt:lpstr>Životno doba</vt:lpstr>
      <vt:lpstr>Etničke-rasne razlike</vt:lpstr>
      <vt:lpstr>Razlike tokom vremena</vt:lpstr>
      <vt:lpstr>Interpretacija  antropometrijskih podataka</vt:lpstr>
      <vt:lpstr>Statistička obrada antropometrijskih podataka pokazuje da oni imaju tendenciju grupisanja i ravnomernog rasipanja oko srednje vrednosti, tj. da podležu normalnoj raspodeli, koja se može prikazati Gausovom krivom distribucije</vt:lpstr>
      <vt:lpstr>PowerPoint Presentation</vt:lpstr>
      <vt:lpstr>Percentili-centili</vt:lpstr>
      <vt:lpstr>PowerPoint Presentation</vt:lpstr>
      <vt:lpstr>PowerPoint Presentation</vt:lpstr>
      <vt:lpstr>PowerPoint Presentation</vt:lpstr>
      <vt:lpstr>Primena antropometrijskih podataka</vt:lpstr>
      <vt:lpstr>Radno mesto</vt:lpstr>
      <vt:lpstr>Radno mesto</vt:lpstr>
      <vt:lpstr>Radno mesto</vt:lpstr>
      <vt:lpstr>Dizajn radnog mesta-sedenje</vt:lpstr>
      <vt:lpstr>Dizajn radnog mesta - stajanje</vt:lpstr>
      <vt:lpstr>HVALA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ЕРГОНОМСКО ПРОЈЕКТОВАЊЕ</dc:title>
  <dc:creator>user</dc:creator>
  <cp:lastModifiedBy>Bojan Bijelic</cp:lastModifiedBy>
  <cp:revision>183</cp:revision>
  <dcterms:created xsi:type="dcterms:W3CDTF">2009-02-19T14:01:54Z</dcterms:created>
  <dcterms:modified xsi:type="dcterms:W3CDTF">2022-11-22T08:14:08Z</dcterms:modified>
</cp:coreProperties>
</file>